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0"/>
  </p:notesMasterIdLst>
  <p:handoutMasterIdLst>
    <p:handoutMasterId r:id="rId51"/>
  </p:handoutMasterIdLst>
  <p:sldIdLst>
    <p:sldId id="408" r:id="rId2"/>
    <p:sldId id="454" r:id="rId3"/>
    <p:sldId id="274" r:id="rId4"/>
    <p:sldId id="409" r:id="rId5"/>
    <p:sldId id="410" r:id="rId6"/>
    <p:sldId id="411" r:id="rId7"/>
    <p:sldId id="412" r:id="rId8"/>
    <p:sldId id="413" r:id="rId9"/>
    <p:sldId id="414" r:id="rId10"/>
    <p:sldId id="415" r:id="rId11"/>
    <p:sldId id="416" r:id="rId12"/>
    <p:sldId id="453"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29" r:id="rId26"/>
    <p:sldId id="430" r:id="rId27"/>
    <p:sldId id="431" r:id="rId28"/>
    <p:sldId id="432" r:id="rId29"/>
    <p:sldId id="433" r:id="rId30"/>
    <p:sldId id="434" r:id="rId31"/>
    <p:sldId id="435" r:id="rId32"/>
    <p:sldId id="436" r:id="rId33"/>
    <p:sldId id="437" r:id="rId34"/>
    <p:sldId id="438" r:id="rId35"/>
    <p:sldId id="439" r:id="rId36"/>
    <p:sldId id="440" r:id="rId37"/>
    <p:sldId id="441" r:id="rId38"/>
    <p:sldId id="442" r:id="rId39"/>
    <p:sldId id="443" r:id="rId40"/>
    <p:sldId id="445" r:id="rId41"/>
    <p:sldId id="446" r:id="rId42"/>
    <p:sldId id="447" r:id="rId43"/>
    <p:sldId id="448" r:id="rId44"/>
    <p:sldId id="449" r:id="rId45"/>
    <p:sldId id="450" r:id="rId46"/>
    <p:sldId id="451" r:id="rId47"/>
    <p:sldId id="452" r:id="rId48"/>
    <p:sldId id="407"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anzhi zhang" initials="qz" lastIdx="1" clrIdx="0">
    <p:extLst>
      <p:ext uri="{19B8F6BF-5375-455C-9EA6-DF929625EA0E}">
        <p15:presenceInfo xmlns:p15="http://schemas.microsoft.com/office/powerpoint/2012/main" userId="86cf84e9b597d4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00"/>
    <a:srgbClr val="ACA39A"/>
    <a:srgbClr val="F1BE48"/>
    <a:srgbClr val="6E6259"/>
    <a:srgbClr val="C8102E"/>
    <a:srgbClr val="7A6E67"/>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9" autoAdjust="0"/>
    <p:restoredTop sz="81019" autoAdjust="0"/>
  </p:normalViewPr>
  <p:slideViewPr>
    <p:cSldViewPr>
      <p:cViewPr varScale="1">
        <p:scale>
          <a:sx n="89" d="100"/>
          <a:sy n="89" d="100"/>
        </p:scale>
        <p:origin x="246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10/1/23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26T23:17:39.836"/>
    </inkml:context>
    <inkml:brush xml:id="br0">
      <inkml:brushProperty name="width" value="0.05292" units="cm"/>
      <inkml:brushProperty name="height" value="0.05292" units="cm"/>
      <inkml:brushProperty name="color" value="#FF0000"/>
    </inkml:brush>
  </inkml:definitions>
  <inkml:trace contextRef="#ctx0" brushRef="#br0">6931 9226 80 0,'51'-37'33'0,"-21"11"-26"0,5-22 5 16,-17 24 0-16,6-8 1 15,0-7 3-15,0-12 2 16,-3-12 1-16,-10-11 9 16,-5 0 7-16,-9 2-14 15,-6-4-4-15,-2-1-11 16,-4 5 0-16,-3 6 4 0,0 5-8 15,0 8-1-15,-3 6-6 16,0 5-1-16,1 2-2 16,-4 8 0-16,0 3 0 15,0 5 0-15,-6 6-11 0,-8 10-5 16,-25 21-51 0</inkml:trace>
  <inkml:trace contextRef="#ctx0" brushRef="#br0" timeOffset="661.5">8167 8366 144 0,'-36'-82'55'0,"21"45"-43"0,-3-8-6 16,12 32-3-16,-3-6-14 15,0 9-5-15,-6 4-41 16,-11 14-17-16</inkml:trace>
  <inkml:trace contextRef="#ctx0" brushRef="#br0" timeOffset="928.79">8199 9335 140 0,'87'-40'52'0,"-52"-3"-41"0,16-23 18 0,-27 32 3 16,6-16-17-16,8-19-6 15,7-13-8-15,-3-5-2 16,-7 5 1-16,-14 7 2 0,-9 7 1 16,-15-1-4-16,-15 5-1 15,-21 6-6-15,-17 11-2 16,-18 12-26-1,-13 17-53-15,4 12 7 16</inkml:trace>
  <inkml:trace contextRef="#ctx0" brushRef="#br0" timeOffset="2190.06">9015 8975 108 0,'24'-69'41'0,"-6"37"-32"0,20-23 0 0,-20 31-3 16,0-3-2-1,0 1 2-15,-3 5-5 16,-3 5-1-16,-3 5-38 0,-9 11-14 16,-3 11 24-16,-6 13 11 15,-6 7 10-15,0 4 3 16,0 2 0-16,0 2 0 16,3 6 3-16,6 3 2 15,6 5-2-15,9 3-2 16,12-1 4-16,12-5 3 15,14-7 19-15,13-14 9 16,14-8-5-16,7-13-1 16,-1-16-9-16,0-18-2 15,-2-19-5-15,-7-14-1 0,-11-9-5 16,-13-14-1-16,-14-16 12 16,-15 0 7-16,-21 3 9 15,-15-1 3-15,-12 14-21 16,-8 16-9-16,-16 21-45 15,-23 37-21-15,-21 40-12 16,-33 63-6-16</inkml:trace>
  <inkml:trace contextRef="#ctx0" brushRef="#br0" timeOffset="5478.37">15281 10724 104 0,'-21'-19'38'0,"15"16"-29"0,-9 6-8 15,9 2-4-15,-3 6-5 16,0 5 2-16,0 8 2 16,6 5 2-16,6 5-1 15,9 3-1-15,6 5 0 0,12 1 3 16,5-9 2-16,10-7 2 16,3-11 1-16,2-14 0 15,-5-10 11-15,-6-8 5 16,-10-7 12-1,-8-7 4-15,-9-4-12 0,-12 0-6 16,-9 2-20-16,-6 3-9 16,-3 2-27-16,-2 6-14 15,-4 11-8-15,0 15-3 16</inkml:trace>
  <inkml:trace contextRef="#ctx0" brushRef="#br0" timeOffset="5703.77">15983 10898 176 0,'-15'-10'66'0,"12"12"-52"0,-3 4-8 15,6-1-5-15,0 5-14 16,3 9-2-16,6 2-3 15,6 8 1-15,9 0-7 16,12 0-1-16,11-5-23 16,16-5-8-16</inkml:trace>
  <inkml:trace contextRef="#ctx0" brushRef="#br0" timeOffset="5825.45">16831 10964 64 0,'-3'11'24'0,"3"7"-18"0,6 9-29 0,3-11-13 16</inkml:trace>
  <inkml:trace contextRef="#ctx0" brushRef="#br0" timeOffset="5944.13">17430 11142 268 0,'9'-16'101'0,"-3"10"-78"0,-4-1-5 0,1 4-7 16,-3 0-97-16,6 6-42 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2-02T22:14:15.868"/>
    </inkml:context>
    <inkml:brush xml:id="br0">
      <inkml:brushProperty name="width" value="0.05292" units="cm"/>
      <inkml:brushProperty name="height" value="0.05292" units="cm"/>
      <inkml:brushProperty name="color" value="#FF0000"/>
    </inkml:brush>
  </inkml:definitions>
  <inkml:trace contextRef="#ctx0" brushRef="#br0">17555 6025 124 0,'-9'-22'46'0,"9"20"-35"0,0-4-10 15,0 6-8-15,0 0-44 0,0 0-16 16</inkml:trace>
  <inkml:trace contextRef="#ctx0" brushRef="#br0" timeOffset="9925.81">18233 7276 4 0,'0'-21'0'0</inkml:trace>
  <inkml:trace contextRef="#ctx0" brushRef="#br0" timeOffset="10119.33">18349 5734 52 0,'-12'-3'19'0,"12"-2"-15"0,0 5-1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10/1/23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27</a:t>
            </a:fld>
            <a:endParaRPr lang="en-US"/>
          </a:p>
        </p:txBody>
      </p:sp>
    </p:spTree>
    <p:extLst>
      <p:ext uri="{BB962C8B-B14F-4D97-AF65-F5344CB8AC3E}">
        <p14:creationId xmlns:p14="http://schemas.microsoft.com/office/powerpoint/2010/main" val="1559540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620147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826706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92239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066641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96696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814543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69194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282591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108129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671675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851810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457350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407130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48</a:t>
            </a:fld>
            <a:endParaRPr lang="en-US"/>
          </a:p>
        </p:txBody>
      </p:sp>
    </p:spTree>
    <p:extLst>
      <p:ext uri="{BB962C8B-B14F-4D97-AF65-F5344CB8AC3E}">
        <p14:creationId xmlns:p14="http://schemas.microsoft.com/office/powerpoint/2010/main" val="424215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92887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52904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54892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414432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46897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06172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833737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501612"/>
            <a:ext cx="9144000" cy="356387"/>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3"/>
          <a:srcRect b="38235"/>
          <a:stretch>
            <a:fillRect/>
          </a:stretch>
        </p:blipFill>
        <p:spPr bwMode="auto">
          <a:xfrm>
            <a:off x="92804" y="6563606"/>
            <a:ext cx="2650396" cy="21819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wzy@iastate.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8312" y="1295400"/>
            <a:ext cx="7532688" cy="457200"/>
          </a:xfrm>
        </p:spPr>
        <p:txBody>
          <a:bodyPr/>
          <a:lstStyle/>
          <a:p>
            <a:r>
              <a:rPr lang="en-US" dirty="0">
                <a:latin typeface="Times New Roman" panose="02020603050405020304" pitchFamily="18" charset="0"/>
                <a:cs typeface="Times New Roman" panose="02020603050405020304" pitchFamily="18" charset="0"/>
              </a:rPr>
              <a:t>EE 455 Introduction to </a:t>
            </a:r>
            <a:r>
              <a:rPr lang="en-US">
                <a:latin typeface="Times New Roman" panose="02020603050405020304" pitchFamily="18" charset="0"/>
                <a:cs typeface="Times New Roman" panose="02020603050405020304" pitchFamily="18" charset="0"/>
              </a:rPr>
              <a:t>Energy Distribution Systems</a:t>
            </a:r>
            <a:endParaRPr lang="en-US" dirty="0">
              <a:latin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id="{956278CC-96C5-4C67-94C5-E3D7A22875ED}"/>
              </a:ext>
            </a:extLst>
          </p:cNvPr>
          <p:cNvSpPr>
            <a:spLocks noGrp="1"/>
          </p:cNvSpPr>
          <p:nvPr>
            <p:ph type="ctrTitle"/>
          </p:nvPr>
        </p:nvSpPr>
        <p:spPr>
          <a:xfrm>
            <a:off x="468312" y="3352800"/>
            <a:ext cx="7924800" cy="1066800"/>
          </a:xfrm>
        </p:spPr>
        <p:txBody>
          <a:bodyPr/>
          <a:lstStyle/>
          <a:p>
            <a:pPr algn="ctr"/>
            <a:r>
              <a:rPr lang="en-US" dirty="0"/>
              <a:t>Introduction to Power Distribution Systems</a:t>
            </a:r>
            <a:br>
              <a:rPr lang="en-US" dirty="0">
                <a:latin typeface="Times New Roman" panose="02020603050405020304" pitchFamily="18" charset="0"/>
                <a:cs typeface="Times New Roman" panose="02020603050405020304" pitchFamily="18" charset="0"/>
              </a:rPr>
            </a:br>
            <a:endParaRPr lang="en-US" dirty="0"/>
          </a:p>
        </p:txBody>
      </p:sp>
      <p:sp>
        <p:nvSpPr>
          <p:cNvPr id="2" name="Rectangle 1">
            <a:extLst>
              <a:ext uri="{FF2B5EF4-FFF2-40B4-BE49-F238E27FC236}">
                <a16:creationId xmlns:a16="http://schemas.microsoft.com/office/drawing/2014/main" id="{C73BA72E-DE16-0C4F-8DCC-DE6EDF1D9290}"/>
              </a:ext>
            </a:extLst>
          </p:cNvPr>
          <p:cNvSpPr/>
          <p:nvPr/>
        </p:nvSpPr>
        <p:spPr>
          <a:xfrm>
            <a:off x="990600" y="4343400"/>
            <a:ext cx="7162800" cy="1569660"/>
          </a:xfrm>
          <a:prstGeom prst="rect">
            <a:avLst/>
          </a:prstGeom>
        </p:spPr>
        <p:txBody>
          <a:bodyPr wrap="square">
            <a:spAutoFit/>
          </a:bodyPr>
          <a:lstStyle/>
          <a:p>
            <a:pPr algn="ctr"/>
            <a:r>
              <a:rPr lang="en-US" dirty="0"/>
              <a:t>Dr. Zhaoyu Wang</a:t>
            </a:r>
          </a:p>
          <a:p>
            <a:pPr algn="ctr"/>
            <a:r>
              <a:rPr lang="en-US" dirty="0"/>
              <a:t>Department of Electrical and Computer Engineering</a:t>
            </a:r>
          </a:p>
          <a:p>
            <a:pPr algn="ctr"/>
            <a:r>
              <a:rPr lang="en-US" dirty="0"/>
              <a:t>Iowa State University</a:t>
            </a:r>
          </a:p>
          <a:p>
            <a:pPr algn="ctr"/>
            <a:r>
              <a:rPr lang="en-US" dirty="0">
                <a:hlinkClick r:id="rId2"/>
              </a:rPr>
              <a:t>wzy@iastate.edu</a:t>
            </a:r>
            <a:r>
              <a:rPr lang="en-US" dirty="0"/>
              <a:t> </a:t>
            </a:r>
          </a:p>
        </p:txBody>
      </p:sp>
    </p:spTree>
    <p:extLst>
      <p:ext uri="{BB962C8B-B14F-4D97-AF65-F5344CB8AC3E}">
        <p14:creationId xmlns:p14="http://schemas.microsoft.com/office/powerpoint/2010/main" val="1225043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Distribution substation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029200" y="1066800"/>
            <a:ext cx="3867001" cy="4801314"/>
          </a:xfrm>
          <a:prstGeom prst="rect">
            <a:avLst/>
          </a:prstGeom>
          <a:noFill/>
        </p:spPr>
        <p:txBody>
          <a:bodyPr wrap="square" rtlCol="0">
            <a:spAutoFit/>
          </a:bodyPr>
          <a:lstStyle/>
          <a:p>
            <a:pPr marL="342900" lvl="0" indent="-342900" algn="just">
              <a:buFont typeface="Arial" panose="020B0604020202020204" pitchFamily="34" charset="0"/>
              <a:buChar char="•"/>
            </a:pPr>
            <a:r>
              <a:rPr lang="en-US" sz="1800" dirty="0">
                <a:solidFill>
                  <a:srgbClr val="000000"/>
                </a:solidFill>
              </a:rPr>
              <a:t>Voltage regulation: As the load on the feeders vary, the voltage drop between the substation and the user will vary. In order to maintain the user's voltages within an acceptable range, the voltage at the substation needs to vary as the load varies. The voltage is regulated by a “step-type” regulator that will vary the voltage plus or minus 10% on the low-side bus. Sometimes this function is accomplished with a “load tap changing” (LTC) transformer. This can be in the form of a three-phase gang-operated regulator or individual phase regulators that operate independently.</a:t>
            </a:r>
          </a:p>
        </p:txBody>
      </p:sp>
      <p:pic>
        <p:nvPicPr>
          <p:cNvPr id="7" name="Picture 6"/>
          <p:cNvPicPr>
            <a:picLocks noChangeAspect="1"/>
          </p:cNvPicPr>
          <p:nvPr/>
        </p:nvPicPr>
        <p:blipFill rotWithShape="1">
          <a:blip r:embed="rId2"/>
          <a:srcRect l="9512"/>
          <a:stretch/>
        </p:blipFill>
        <p:spPr>
          <a:xfrm>
            <a:off x="228600" y="1084907"/>
            <a:ext cx="4506775" cy="4737514"/>
          </a:xfrm>
          <a:prstGeom prst="rect">
            <a:avLst/>
          </a:prstGeom>
        </p:spPr>
      </p:pic>
      <p:sp>
        <p:nvSpPr>
          <p:cNvPr id="8" name="Rectangle 7"/>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spTree>
    <p:extLst>
      <p:ext uri="{BB962C8B-B14F-4D97-AF65-F5344CB8AC3E}">
        <p14:creationId xmlns:p14="http://schemas.microsoft.com/office/powerpoint/2010/main" val="1403599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Distribution substation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029200" y="1469172"/>
            <a:ext cx="3867001" cy="4093428"/>
          </a:xfrm>
          <a:prstGeom prst="rect">
            <a:avLst/>
          </a:prstGeom>
          <a:noFill/>
        </p:spPr>
        <p:txBody>
          <a:bodyPr wrap="square" rtlCol="0">
            <a:spAutoFit/>
          </a:bodyPr>
          <a:lstStyle/>
          <a:p>
            <a:pPr marL="342900" lvl="0" indent="-342900" algn="just">
              <a:buFont typeface="Arial" panose="020B0604020202020204" pitchFamily="34" charset="0"/>
              <a:buChar char="•"/>
            </a:pPr>
            <a:r>
              <a:rPr lang="en-US" sz="2000" dirty="0">
                <a:solidFill>
                  <a:srgbClr val="000000"/>
                </a:solidFill>
              </a:rPr>
              <a:t>Protection: The substation must be protected against the occurrence of short circuits. In the simple design of Figure, the only automatic protection against short circuits inside the substation is by way of the high-side fuses on the transformer. Individual feeder circuit breakers or </a:t>
            </a:r>
            <a:r>
              <a:rPr lang="en-US" sz="2000" dirty="0" err="1">
                <a:solidFill>
                  <a:srgbClr val="000000"/>
                </a:solidFill>
              </a:rPr>
              <a:t>reclosers</a:t>
            </a:r>
            <a:r>
              <a:rPr lang="en-US" sz="2000" dirty="0">
                <a:solidFill>
                  <a:srgbClr val="000000"/>
                </a:solidFill>
              </a:rPr>
              <a:t> are used to provide interruption of short circuits that occur outside the substation.</a:t>
            </a:r>
          </a:p>
        </p:txBody>
      </p:sp>
      <p:pic>
        <p:nvPicPr>
          <p:cNvPr id="7" name="Picture 6"/>
          <p:cNvPicPr>
            <a:picLocks noChangeAspect="1"/>
          </p:cNvPicPr>
          <p:nvPr/>
        </p:nvPicPr>
        <p:blipFill rotWithShape="1">
          <a:blip r:embed="rId2"/>
          <a:srcRect l="9512"/>
          <a:stretch/>
        </p:blipFill>
        <p:spPr>
          <a:xfrm>
            <a:off x="228600" y="1084907"/>
            <a:ext cx="4506775" cy="4737514"/>
          </a:xfrm>
          <a:prstGeom prst="rect">
            <a:avLst/>
          </a:prstGeom>
        </p:spPr>
      </p:pic>
      <p:sp>
        <p:nvSpPr>
          <p:cNvPr id="8" name="Rectangle 7"/>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spTree>
    <p:extLst>
      <p:ext uri="{BB962C8B-B14F-4D97-AF65-F5344CB8AC3E}">
        <p14:creationId xmlns:p14="http://schemas.microsoft.com/office/powerpoint/2010/main" val="665043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Distribution substation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029200" y="914400"/>
            <a:ext cx="3867001" cy="5324535"/>
          </a:xfrm>
          <a:prstGeom prst="rect">
            <a:avLst/>
          </a:prstGeom>
          <a:noFill/>
        </p:spPr>
        <p:txBody>
          <a:bodyPr wrap="square" rtlCol="0">
            <a:spAutoFit/>
          </a:bodyPr>
          <a:lstStyle/>
          <a:p>
            <a:pPr marL="342900" lvl="0" indent="-342900" algn="just">
              <a:buFont typeface="Arial" panose="020B0604020202020204" pitchFamily="34" charset="0"/>
              <a:buChar char="•"/>
            </a:pPr>
            <a:r>
              <a:rPr lang="en-US" sz="2000" dirty="0">
                <a:solidFill>
                  <a:srgbClr val="000000"/>
                </a:solidFill>
              </a:rPr>
              <a:t>Metering: Every substation has some form of metering. This may be as simple as an analog ammeter displaying the present value of substation current as well as the minimum and maximum currents that have occurred over a specific time period. Digital recording meters are becoming very common. These meters record the minimum, average, and maximum values of current, voltage, power, power factor, etc., over a specified time range. Typical time ranges are 15 min, 30 min, and 1 h. </a:t>
            </a:r>
          </a:p>
        </p:txBody>
      </p:sp>
      <p:pic>
        <p:nvPicPr>
          <p:cNvPr id="7" name="Picture 6"/>
          <p:cNvPicPr>
            <a:picLocks noChangeAspect="1"/>
          </p:cNvPicPr>
          <p:nvPr/>
        </p:nvPicPr>
        <p:blipFill rotWithShape="1">
          <a:blip r:embed="rId2"/>
          <a:srcRect l="9512"/>
          <a:stretch/>
        </p:blipFill>
        <p:spPr>
          <a:xfrm>
            <a:off x="228600" y="1084907"/>
            <a:ext cx="4506775" cy="4737514"/>
          </a:xfrm>
          <a:prstGeom prst="rect">
            <a:avLst/>
          </a:prstGeom>
        </p:spPr>
      </p:pic>
      <p:sp>
        <p:nvSpPr>
          <p:cNvPr id="8" name="Rectangle 7"/>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spTree>
    <p:extLst>
      <p:ext uri="{BB962C8B-B14F-4D97-AF65-F5344CB8AC3E}">
        <p14:creationId xmlns:p14="http://schemas.microsoft.com/office/powerpoint/2010/main" val="1035529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Distribution substation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486400" y="1218486"/>
            <a:ext cx="3541076" cy="4801314"/>
          </a:xfrm>
          <a:prstGeom prst="rect">
            <a:avLst/>
          </a:prstGeom>
          <a:noFill/>
        </p:spPr>
        <p:txBody>
          <a:bodyPr wrap="square" rtlCol="0">
            <a:spAutoFit/>
          </a:bodyPr>
          <a:lstStyle/>
          <a:p>
            <a:pPr lvl="0" algn="just"/>
            <a:r>
              <a:rPr lang="en-US" sz="1800" dirty="0">
                <a:solidFill>
                  <a:srgbClr val="000000"/>
                </a:solidFill>
              </a:rPr>
              <a:t>Under normal conditions, the circuit breakers (CB) are in the following positions:</a:t>
            </a:r>
          </a:p>
          <a:p>
            <a:pPr marL="342900" lvl="0" indent="-342900" algn="just">
              <a:buFont typeface="Arial" panose="020B0604020202020204" pitchFamily="34" charset="0"/>
              <a:buChar char="•"/>
            </a:pPr>
            <a:r>
              <a:rPr lang="en-US" sz="1800" dirty="0">
                <a:solidFill>
                  <a:srgbClr val="000000"/>
                </a:solidFill>
              </a:rPr>
              <a:t>Circuit breakers closed: X, Y, 1, 3, 4, 6</a:t>
            </a:r>
          </a:p>
          <a:p>
            <a:pPr marL="342900" lvl="0" indent="-342900" algn="just">
              <a:buFont typeface="Arial" panose="020B0604020202020204" pitchFamily="34" charset="0"/>
              <a:buChar char="•"/>
            </a:pPr>
            <a:r>
              <a:rPr lang="en-US" sz="1800" dirty="0">
                <a:solidFill>
                  <a:srgbClr val="000000"/>
                </a:solidFill>
              </a:rPr>
              <a:t>Circuit breakers open: Z, 2, 5</a:t>
            </a:r>
          </a:p>
          <a:p>
            <a:pPr marL="342900" lvl="0" indent="-342900" algn="just">
              <a:buFont typeface="Arial" panose="020B0604020202020204" pitchFamily="34" charset="0"/>
              <a:buChar char="•"/>
            </a:pPr>
            <a:r>
              <a:rPr lang="en-US" sz="1800" dirty="0">
                <a:solidFill>
                  <a:srgbClr val="000000"/>
                </a:solidFill>
              </a:rPr>
              <a:t>Should one of the sub-transmission lines go out of service then breaker X or Y is opened and breaker Z is closed. Now both transformers are served from the same sub-transmission line. The transformers are sized such that each transformer can supply all four feeders under an emergency operating condition. </a:t>
            </a:r>
          </a:p>
        </p:txBody>
      </p:sp>
      <p:pic>
        <p:nvPicPr>
          <p:cNvPr id="8" name="Picture 7"/>
          <p:cNvPicPr>
            <a:picLocks noChangeAspect="1"/>
          </p:cNvPicPr>
          <p:nvPr/>
        </p:nvPicPr>
        <p:blipFill>
          <a:blip r:embed="rId2"/>
          <a:stretch>
            <a:fillRect/>
          </a:stretch>
        </p:blipFill>
        <p:spPr>
          <a:xfrm>
            <a:off x="84837" y="1390536"/>
            <a:ext cx="5097855" cy="4324464"/>
          </a:xfrm>
          <a:prstGeom prst="rect">
            <a:avLst/>
          </a:prstGeom>
        </p:spPr>
      </p:pic>
      <p:sp>
        <p:nvSpPr>
          <p:cNvPr id="9" name="Rectangle 8"/>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spTree>
    <p:extLst>
      <p:ext uri="{BB962C8B-B14F-4D97-AF65-F5344CB8AC3E}">
        <p14:creationId xmlns:p14="http://schemas.microsoft.com/office/powerpoint/2010/main" val="647268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Distribution substation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791200" y="1539061"/>
            <a:ext cx="3200400" cy="4093428"/>
          </a:xfrm>
          <a:prstGeom prst="rect">
            <a:avLst/>
          </a:prstGeom>
          <a:noFill/>
        </p:spPr>
        <p:txBody>
          <a:bodyPr wrap="square" rtlCol="0">
            <a:spAutoFit/>
          </a:bodyPr>
          <a:lstStyle/>
          <a:p>
            <a:pPr lvl="0" algn="just"/>
            <a:r>
              <a:rPr lang="en-US" sz="2000" dirty="0">
                <a:solidFill>
                  <a:srgbClr val="000000"/>
                </a:solidFill>
              </a:rPr>
              <a:t>For example, if transformer T-1 is out of service, then breakers X, 1, and 4 are opened and breakers 2 and 5 are closed. With that breaker arrangement, all four feeders are served by transformer T-2. The low-voltage bus arrangement is referred to as a “breaker-and-a-half scheme” since three breakers are required to serve two feeders.</a:t>
            </a:r>
          </a:p>
        </p:txBody>
      </p:sp>
      <p:pic>
        <p:nvPicPr>
          <p:cNvPr id="8" name="Picture 7"/>
          <p:cNvPicPr>
            <a:picLocks noChangeAspect="1"/>
          </p:cNvPicPr>
          <p:nvPr/>
        </p:nvPicPr>
        <p:blipFill>
          <a:blip r:embed="rId2"/>
          <a:stretch>
            <a:fillRect/>
          </a:stretch>
        </p:blipFill>
        <p:spPr>
          <a:xfrm>
            <a:off x="381000" y="1447800"/>
            <a:ext cx="4940522" cy="4191000"/>
          </a:xfrm>
          <a:prstGeom prst="rect">
            <a:avLst/>
          </a:prstGeom>
        </p:spPr>
      </p:pic>
      <p:sp>
        <p:nvSpPr>
          <p:cNvPr id="7" name="Rectangle 6"/>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spTree>
    <p:extLst>
      <p:ext uri="{BB962C8B-B14F-4D97-AF65-F5344CB8AC3E}">
        <p14:creationId xmlns:p14="http://schemas.microsoft.com/office/powerpoint/2010/main" val="1853767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Distribution substation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381000" y="1066800"/>
            <a:ext cx="8458200" cy="4893647"/>
          </a:xfrm>
          <a:prstGeom prst="rect">
            <a:avLst/>
          </a:prstGeom>
          <a:noFill/>
        </p:spPr>
        <p:txBody>
          <a:bodyPr wrap="square" rtlCol="0">
            <a:spAutoFit/>
          </a:bodyPr>
          <a:lstStyle/>
          <a:p>
            <a:pPr marL="342900" lvl="0" indent="-342900">
              <a:buFont typeface="Arial" panose="020B0604020202020204" pitchFamily="34" charset="0"/>
              <a:buChar char="•"/>
            </a:pPr>
            <a:r>
              <a:rPr lang="en-US" sz="2600" dirty="0">
                <a:solidFill>
                  <a:srgbClr val="000000"/>
                </a:solidFill>
              </a:rPr>
              <a:t>Consider a typical substation that might be fed by two incoming 138 kV lines feeding two 32 MVA, 138/12.47 kV transformers, each with a low-voltage bus. Each bus has four outgoing distribution feeders of 9 MVA peak capacity each. The total site cost of the substation is $600,000. The total transmission cost including high-side bus circuit breakers is estimated to be $900,000. The total costs of the two transformers and associated equipment is $1,100,000. The feeder bus-work/getaway cost is $400,000. </a:t>
            </a:r>
          </a:p>
          <a:p>
            <a:pPr marL="342900" lvl="0" indent="-342900">
              <a:buFont typeface="Arial" panose="020B0604020202020204" pitchFamily="34" charset="0"/>
              <a:buChar char="•"/>
            </a:pPr>
            <a:r>
              <a:rPr lang="en-US" sz="2600" dirty="0">
                <a:solidFill>
                  <a:srgbClr val="000000"/>
                </a:solidFill>
              </a:rPr>
              <a:t>The total cost of this substation=$600,000+$900,000+$1,100,000+$400,000=$3,000,000</a:t>
            </a:r>
          </a:p>
        </p:txBody>
      </p:sp>
    </p:spTree>
    <p:extLst>
      <p:ext uri="{BB962C8B-B14F-4D97-AF65-F5344CB8AC3E}">
        <p14:creationId xmlns:p14="http://schemas.microsoft.com/office/powerpoint/2010/main" val="3695448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Primary distribution configurations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4724400" y="960761"/>
            <a:ext cx="4291720" cy="5078313"/>
          </a:xfrm>
          <a:prstGeom prst="rect">
            <a:avLst/>
          </a:prstGeom>
          <a:noFill/>
        </p:spPr>
        <p:txBody>
          <a:bodyPr wrap="square" rtlCol="0">
            <a:spAutoFit/>
          </a:bodyPr>
          <a:lstStyle/>
          <a:p>
            <a:pPr marL="285750" lvl="0" indent="-285750" algn="just">
              <a:buFont typeface="Arial" panose="020B0604020202020204" pitchFamily="34" charset="0"/>
              <a:buChar char="•"/>
            </a:pPr>
            <a:r>
              <a:rPr lang="en-US" sz="1800" dirty="0">
                <a:solidFill>
                  <a:srgbClr val="000000"/>
                </a:solidFill>
              </a:rPr>
              <a:t>Typical distribution substation with one of the several feeders shown (lateral taps are left off). </a:t>
            </a:r>
          </a:p>
          <a:p>
            <a:pPr marL="285750" lvl="0" indent="-285750" algn="just">
              <a:buFont typeface="Arial" panose="020B0604020202020204" pitchFamily="34" charset="0"/>
              <a:buChar char="•"/>
            </a:pPr>
            <a:r>
              <a:rPr lang="en-US" sz="1800" dirty="0">
                <a:solidFill>
                  <a:srgbClr val="000000"/>
                </a:solidFill>
              </a:rPr>
              <a:t>A feeder is one of the circuits out of the substation.</a:t>
            </a:r>
          </a:p>
          <a:p>
            <a:pPr marL="285750" lvl="0" indent="-285750" algn="just">
              <a:buFont typeface="Arial" panose="020B0604020202020204" pitchFamily="34" charset="0"/>
              <a:buChar char="•"/>
            </a:pPr>
            <a:r>
              <a:rPr lang="en-US" sz="1800" dirty="0">
                <a:solidFill>
                  <a:srgbClr val="000000"/>
                </a:solidFill>
              </a:rPr>
              <a:t>The main feeder is the three-phase backbone of the circuit, which if often called the mains or mainline. Main feeder is normally designed from 400 A and often allows an emergency rating of 600 A.</a:t>
            </a:r>
          </a:p>
          <a:p>
            <a:pPr marL="285750" lvl="0" indent="-285750" algn="just">
              <a:buFont typeface="Arial" panose="020B0604020202020204" pitchFamily="34" charset="0"/>
              <a:buChar char="•"/>
            </a:pPr>
            <a:r>
              <a:rPr lang="en-US" sz="1800" dirty="0">
                <a:solidFill>
                  <a:srgbClr val="000000"/>
                </a:solidFill>
              </a:rPr>
              <a:t>Branching from the main feeders are one or more laterals, which are also called taps, lateral taps, branches, or branch lines. These laterals may be single phase, two phase, or three phase. The laterals normally have fuses to separate them from the mainline if they are faulted.</a:t>
            </a:r>
          </a:p>
        </p:txBody>
      </p:sp>
      <p:pic>
        <p:nvPicPr>
          <p:cNvPr id="7" name="Picture 6"/>
          <p:cNvPicPr>
            <a:picLocks noChangeAspect="1"/>
          </p:cNvPicPr>
          <p:nvPr/>
        </p:nvPicPr>
        <p:blipFill>
          <a:blip r:embed="rId2"/>
          <a:stretch>
            <a:fillRect/>
          </a:stretch>
        </p:blipFill>
        <p:spPr>
          <a:xfrm>
            <a:off x="259000" y="1090672"/>
            <a:ext cx="4156450" cy="5053065"/>
          </a:xfrm>
          <a:prstGeom prst="rect">
            <a:avLst/>
          </a:prstGeom>
        </p:spPr>
      </p:pic>
      <p:sp>
        <p:nvSpPr>
          <p:cNvPr id="9" name="Rectangle 8"/>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spTree>
    <p:extLst>
      <p:ext uri="{BB962C8B-B14F-4D97-AF65-F5344CB8AC3E}">
        <p14:creationId xmlns:p14="http://schemas.microsoft.com/office/powerpoint/2010/main" val="2150733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Primary distribution configurations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82817" y="999009"/>
            <a:ext cx="8101720" cy="4770537"/>
          </a:xfrm>
          <a:prstGeom prst="rect">
            <a:avLst/>
          </a:prstGeom>
          <a:noFill/>
        </p:spPr>
        <p:txBody>
          <a:bodyPr wrap="square" rtlCol="0">
            <a:spAutoFit/>
          </a:bodyPr>
          <a:lstStyle/>
          <a:p>
            <a:pPr marL="285750" lvl="0" indent="-285750" algn="just">
              <a:buFont typeface="Arial" panose="020B0604020202020204" pitchFamily="34" charset="0"/>
              <a:buChar char="•"/>
            </a:pPr>
            <a:r>
              <a:rPr lang="en-US" sz="1900" dirty="0">
                <a:solidFill>
                  <a:srgbClr val="000000"/>
                </a:solidFill>
              </a:rPr>
              <a:t>The most common distribution primaries are four-wire, multi-grounded systems: three-phase conductors plus a multi-grounded neutral. </a:t>
            </a:r>
          </a:p>
          <a:p>
            <a:pPr marL="285750" lvl="0" indent="-285750" algn="just">
              <a:buFont typeface="Arial" panose="020B0604020202020204" pitchFamily="34" charset="0"/>
              <a:buChar char="•"/>
            </a:pPr>
            <a:r>
              <a:rPr lang="en-US" sz="1900" dirty="0">
                <a:solidFill>
                  <a:srgbClr val="000000"/>
                </a:solidFill>
              </a:rPr>
              <a:t>Single-phase loads are served by transformers connected between one phase and the neutral. The neutral acts as a return conductor and as an equipment safety ground (it is grounded periodically and at all equipment). </a:t>
            </a:r>
          </a:p>
          <a:p>
            <a:pPr marL="285750" lvl="0" indent="-285750" algn="just">
              <a:buFont typeface="Arial" panose="020B0604020202020204" pitchFamily="34" charset="0"/>
              <a:buChar char="•"/>
            </a:pPr>
            <a:r>
              <a:rPr lang="en-US" sz="1900" dirty="0">
                <a:solidFill>
                  <a:srgbClr val="000000"/>
                </a:solidFill>
              </a:rPr>
              <a:t>A single-phase line has one phase conductor and the neutral, and a two-phase line has two phases and the neutral. Some distribution primaries are three-wire systems (with no neutral). On these, single-phase loads are connected phase to phase, and single-phase lines have two of the three phases. </a:t>
            </a:r>
          </a:p>
          <a:p>
            <a:pPr marL="285750" lvl="0" indent="-285750" algn="just">
              <a:buFont typeface="Arial" panose="020B0604020202020204" pitchFamily="34" charset="0"/>
              <a:buChar char="•"/>
            </a:pPr>
            <a:r>
              <a:rPr lang="en-US" sz="1900" dirty="0">
                <a:solidFill>
                  <a:srgbClr val="000000"/>
                </a:solidFill>
              </a:rPr>
              <a:t>Most distribution circuits are radial (both primary and secondary). Radial circuits have many advantages over networked circuits including</a:t>
            </a:r>
          </a:p>
          <a:p>
            <a:pPr marL="800100" lvl="1" indent="-342900" algn="just">
              <a:buFont typeface="Wingdings" panose="05000000000000000000" pitchFamily="2" charset="2"/>
              <a:buChar char="Ø"/>
            </a:pPr>
            <a:r>
              <a:rPr lang="en-US" sz="1900" dirty="0">
                <a:solidFill>
                  <a:srgbClr val="000000"/>
                </a:solidFill>
              </a:rPr>
              <a:t>Easier fault current protection </a:t>
            </a:r>
          </a:p>
          <a:p>
            <a:pPr marL="800100" lvl="1" indent="-342900" algn="just">
              <a:buFont typeface="Wingdings" panose="05000000000000000000" pitchFamily="2" charset="2"/>
              <a:buChar char="Ø"/>
            </a:pPr>
            <a:r>
              <a:rPr lang="en-US" sz="1900" dirty="0">
                <a:solidFill>
                  <a:srgbClr val="000000"/>
                </a:solidFill>
              </a:rPr>
              <a:t>Lower fault currents over most of the circuit</a:t>
            </a:r>
          </a:p>
          <a:p>
            <a:pPr marL="800100" lvl="1" indent="-342900" algn="just">
              <a:buFont typeface="Wingdings" panose="05000000000000000000" pitchFamily="2" charset="2"/>
              <a:buChar char="Ø"/>
            </a:pPr>
            <a:r>
              <a:rPr lang="en-US" sz="1900" dirty="0">
                <a:solidFill>
                  <a:srgbClr val="000000"/>
                </a:solidFill>
              </a:rPr>
              <a:t>Easier voltage control </a:t>
            </a:r>
          </a:p>
          <a:p>
            <a:pPr marL="800100" lvl="1" indent="-342900" algn="just">
              <a:buFont typeface="Wingdings" panose="05000000000000000000" pitchFamily="2" charset="2"/>
              <a:buChar char="Ø"/>
            </a:pPr>
            <a:r>
              <a:rPr lang="en-US" sz="1900" dirty="0">
                <a:solidFill>
                  <a:srgbClr val="000000"/>
                </a:solidFill>
              </a:rPr>
              <a:t>Easier prediction and control of power flows </a:t>
            </a:r>
          </a:p>
          <a:p>
            <a:pPr marL="800100" lvl="1" indent="-342900" algn="just">
              <a:buFont typeface="Wingdings" panose="05000000000000000000" pitchFamily="2" charset="2"/>
              <a:buChar char="Ø"/>
            </a:pPr>
            <a:r>
              <a:rPr lang="en-US" sz="1900" dirty="0">
                <a:solidFill>
                  <a:srgbClr val="000000"/>
                </a:solidFill>
              </a:rPr>
              <a:t>Lower cost</a:t>
            </a:r>
          </a:p>
        </p:txBody>
      </p:sp>
      <p:sp>
        <p:nvSpPr>
          <p:cNvPr id="8" name="Rectangle 7"/>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spTree>
    <p:extLst>
      <p:ext uri="{BB962C8B-B14F-4D97-AF65-F5344CB8AC3E}">
        <p14:creationId xmlns:p14="http://schemas.microsoft.com/office/powerpoint/2010/main" val="938831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Primary distribution configurations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181601" y="999009"/>
            <a:ext cx="3886200" cy="5016758"/>
          </a:xfrm>
          <a:prstGeom prst="rect">
            <a:avLst/>
          </a:prstGeom>
          <a:noFill/>
        </p:spPr>
        <p:txBody>
          <a:bodyPr wrap="square" rtlCol="0">
            <a:spAutoFit/>
          </a:bodyPr>
          <a:lstStyle/>
          <a:p>
            <a:pPr marL="285750" lvl="0" indent="-285750" algn="just">
              <a:buFont typeface="Arial" panose="020B0604020202020204" pitchFamily="34" charset="0"/>
              <a:buChar char="•"/>
            </a:pPr>
            <a:r>
              <a:rPr lang="en-US" sz="1600" dirty="0">
                <a:solidFill>
                  <a:srgbClr val="000000"/>
                </a:solidFill>
              </a:rPr>
              <a:t>The arrangements depend on street layouts, the shape of the area covered by the circuit, obstacles (such as lakes), and where the big loads are. </a:t>
            </a:r>
          </a:p>
          <a:p>
            <a:pPr marL="285750" lvl="0" indent="-285750" algn="just">
              <a:buFont typeface="Arial" panose="020B0604020202020204" pitchFamily="34" charset="0"/>
              <a:buChar char="•"/>
            </a:pPr>
            <a:r>
              <a:rPr lang="en-US" sz="1600" dirty="0">
                <a:solidFill>
                  <a:srgbClr val="000000"/>
                </a:solidFill>
              </a:rPr>
              <a:t>A common suburban layout has the main feeder along a street with laterals tapped down side streets or into developments. </a:t>
            </a:r>
          </a:p>
          <a:p>
            <a:pPr marL="285750" lvl="0" indent="-285750" algn="just">
              <a:buFont typeface="Arial" panose="020B0604020202020204" pitchFamily="34" charset="0"/>
              <a:buChar char="•"/>
            </a:pPr>
            <a:r>
              <a:rPr lang="en-US" sz="1600" dirty="0">
                <a:solidFill>
                  <a:srgbClr val="000000"/>
                </a:solidFill>
              </a:rPr>
              <a:t>Radial distribution feeders may also have extensive branching—what- ever it takes to get to the loads. </a:t>
            </a:r>
          </a:p>
          <a:p>
            <a:pPr marL="285750" lvl="0" indent="-285750" algn="just">
              <a:buFont typeface="Arial" panose="020B0604020202020204" pitchFamily="34" charset="0"/>
              <a:buChar char="•"/>
            </a:pPr>
            <a:r>
              <a:rPr lang="en-US" sz="1600" dirty="0">
                <a:solidFill>
                  <a:srgbClr val="000000"/>
                </a:solidFill>
              </a:rPr>
              <a:t>An express feeder serves load concentrations some distance from the substation. A three-phase mainline runs a distance before tapping loads off to customers. With many circuits coming from one substation, a number of the circuits may have express feeders; some feeders cover areas close to the substation, and express feeders serve areas farther from the substation.</a:t>
            </a:r>
          </a:p>
        </p:txBody>
      </p:sp>
      <p:sp>
        <p:nvSpPr>
          <p:cNvPr id="5" name="Rectangle 4"/>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pic>
        <p:nvPicPr>
          <p:cNvPr id="7" name="Content Placeholder 4"/>
          <p:cNvPicPr>
            <a:picLocks noChangeAspect="1"/>
          </p:cNvPicPr>
          <p:nvPr/>
        </p:nvPicPr>
        <p:blipFill>
          <a:blip r:embed="rId2"/>
          <a:stretch>
            <a:fillRect/>
          </a:stretch>
        </p:blipFill>
        <p:spPr>
          <a:xfrm>
            <a:off x="152400" y="1071380"/>
            <a:ext cx="4917890" cy="4830762"/>
          </a:xfrm>
          <a:prstGeom prst="rect">
            <a:avLst/>
          </a:prstGeom>
        </p:spPr>
      </p:pic>
    </p:spTree>
    <p:extLst>
      <p:ext uri="{BB962C8B-B14F-4D97-AF65-F5344CB8AC3E}">
        <p14:creationId xmlns:p14="http://schemas.microsoft.com/office/powerpoint/2010/main" val="3409001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Primary distribution configurations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181601" y="999009"/>
            <a:ext cx="3886200" cy="4708981"/>
          </a:xfrm>
          <a:prstGeom prst="rect">
            <a:avLst/>
          </a:prstGeom>
          <a:noFill/>
        </p:spPr>
        <p:txBody>
          <a:bodyPr wrap="square" rtlCol="0">
            <a:spAutoFit/>
          </a:bodyPr>
          <a:lstStyle/>
          <a:p>
            <a:pPr marL="285750" lvl="0" indent="-285750" algn="just">
              <a:buFont typeface="Arial" panose="020B0604020202020204" pitchFamily="34" charset="0"/>
              <a:buChar char="•"/>
            </a:pPr>
            <a:r>
              <a:rPr lang="en-US" sz="2000" dirty="0">
                <a:solidFill>
                  <a:srgbClr val="000000"/>
                </a:solidFill>
              </a:rPr>
              <a:t>Two radial circuits with normally open ties to each other. </a:t>
            </a:r>
          </a:p>
          <a:p>
            <a:pPr marL="285750" lvl="0" indent="-285750" algn="just">
              <a:buFont typeface="Arial" panose="020B0604020202020204" pitchFamily="34" charset="0"/>
              <a:buChar char="•"/>
            </a:pPr>
            <a:r>
              <a:rPr lang="en-US" sz="2000" dirty="0">
                <a:solidFill>
                  <a:srgbClr val="000000"/>
                </a:solidFill>
              </a:rPr>
              <a:t>For improved reliability, radial circuits are often provided with normally open tie points to other circuits. The circuits are still operated radially, but if a fault occurs on one of the circuits, the tie switches allow some portion of the faulted circuit to be restored quickly. Normally, these switches are manually operated, but some utilities use automated switches or </a:t>
            </a:r>
            <a:r>
              <a:rPr lang="en-US" sz="2000" dirty="0" err="1">
                <a:solidFill>
                  <a:srgbClr val="000000"/>
                </a:solidFill>
              </a:rPr>
              <a:t>reclosers</a:t>
            </a:r>
            <a:r>
              <a:rPr lang="en-US" sz="2000" dirty="0">
                <a:solidFill>
                  <a:srgbClr val="000000"/>
                </a:solidFill>
              </a:rPr>
              <a:t> to perform these operations automatically.</a:t>
            </a:r>
          </a:p>
        </p:txBody>
      </p:sp>
      <p:sp>
        <p:nvSpPr>
          <p:cNvPr id="5" name="Rectangle 4"/>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8" name="Picture 7"/>
          <p:cNvPicPr>
            <a:picLocks noChangeAspect="1"/>
          </p:cNvPicPr>
          <p:nvPr/>
        </p:nvPicPr>
        <p:blipFill>
          <a:blip r:embed="rId2"/>
          <a:stretch>
            <a:fillRect/>
          </a:stretch>
        </p:blipFill>
        <p:spPr>
          <a:xfrm>
            <a:off x="0" y="1447800"/>
            <a:ext cx="4877034" cy="4157759"/>
          </a:xfrm>
          <a:prstGeom prst="rect">
            <a:avLst/>
          </a:prstGeom>
        </p:spPr>
      </p:pic>
    </p:spTree>
    <p:extLst>
      <p:ext uri="{BB962C8B-B14F-4D97-AF65-F5344CB8AC3E}">
        <p14:creationId xmlns:p14="http://schemas.microsoft.com/office/powerpoint/2010/main" val="3238243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5A449-F59A-B149-9DF5-ED0820D1FE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BBD96C-7686-4D41-8169-3CD46DEC88A1}"/>
              </a:ext>
            </a:extLst>
          </p:cNvPr>
          <p:cNvSpPr>
            <a:spLocks noGrp="1"/>
          </p:cNvSpPr>
          <p:nvPr>
            <p:ph idx="1"/>
          </p:nvPr>
        </p:nvSpPr>
        <p:spPr>
          <a:xfrm>
            <a:off x="762000" y="1782762"/>
            <a:ext cx="7620000" cy="4114800"/>
          </a:xfrm>
        </p:spPr>
        <p:txBody>
          <a:bodyPr/>
          <a:lstStyle/>
          <a:p>
            <a:pPr marL="0" indent="0" algn="ctr">
              <a:buNone/>
            </a:pPr>
            <a:r>
              <a:rPr lang="en-US" sz="2800" dirty="0"/>
              <a:t>Acknowledgement: The slides are developed based in part on Distribution System Modeling and Analysis, 4</a:t>
            </a:r>
            <a:r>
              <a:rPr lang="en-US" sz="2800" baseline="30000" dirty="0"/>
              <a:t>th</a:t>
            </a:r>
            <a:r>
              <a:rPr lang="en-US" sz="2800" dirty="0"/>
              <a:t> edition, William H. </a:t>
            </a:r>
            <a:r>
              <a:rPr lang="en-US" sz="2800" dirty="0" err="1"/>
              <a:t>Kersting</a:t>
            </a:r>
            <a:r>
              <a:rPr lang="en-US" sz="2800" dirty="0"/>
              <a:t>, CRC Press, 2017 and Electric Power Distribution Handbook, 2</a:t>
            </a:r>
            <a:r>
              <a:rPr lang="en-US" sz="2800" baseline="30000" dirty="0"/>
              <a:t>nd</a:t>
            </a:r>
            <a:r>
              <a:rPr lang="en-US" sz="2800" dirty="0"/>
              <a:t> edition, T. A. Short, CRC Press, 2014.</a:t>
            </a:r>
          </a:p>
          <a:p>
            <a:pPr marL="0" indent="0" algn="ctr">
              <a:buNone/>
            </a:pPr>
            <a:endParaRPr lang="en-US" sz="2800" dirty="0"/>
          </a:p>
          <a:p>
            <a:pPr marL="0" indent="0" algn="ctr">
              <a:buNone/>
            </a:pPr>
            <a:endParaRPr lang="en-US" dirty="0"/>
          </a:p>
        </p:txBody>
      </p:sp>
      <p:sp>
        <p:nvSpPr>
          <p:cNvPr id="4" name="Slide Number Placeholder 3">
            <a:extLst>
              <a:ext uri="{FF2B5EF4-FFF2-40B4-BE49-F238E27FC236}">
                <a16:creationId xmlns:a16="http://schemas.microsoft.com/office/drawing/2014/main" id="{837F31E9-9F5F-7140-A312-A52E3EAA74CC}"/>
              </a:ext>
            </a:extLst>
          </p:cNvPr>
          <p:cNvSpPr>
            <a:spLocks noGrp="1"/>
          </p:cNvSpPr>
          <p:nvPr>
            <p:ph type="sldNum" sz="quarter" idx="4"/>
          </p:nvPr>
        </p:nvSpPr>
        <p:spPr/>
        <p:txBody>
          <a:bodyPr/>
          <a:lstStyle/>
          <a:p>
            <a:fld id="{179A9A4E-4C82-4D44-9372-C31BB3818094}" type="slidenum">
              <a:rPr lang="en-US" smtClean="0"/>
              <a:pPr/>
              <a:t>2</a:t>
            </a:fld>
            <a:endParaRPr lang="en-US" dirty="0"/>
          </a:p>
        </p:txBody>
      </p:sp>
      <p:sp>
        <p:nvSpPr>
          <p:cNvPr id="5" name="Text Placeholder 4">
            <a:extLst>
              <a:ext uri="{FF2B5EF4-FFF2-40B4-BE49-F238E27FC236}">
                <a16:creationId xmlns:a16="http://schemas.microsoft.com/office/drawing/2014/main" id="{917306B5-E26A-D845-B493-78C1270CE5F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14069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Primary distribution configurations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562600" y="1354395"/>
            <a:ext cx="3429000" cy="3785652"/>
          </a:xfrm>
          <a:prstGeom prst="rect">
            <a:avLst/>
          </a:prstGeom>
          <a:noFill/>
        </p:spPr>
        <p:txBody>
          <a:bodyPr wrap="square" rtlCol="0">
            <a:spAutoFit/>
          </a:bodyPr>
          <a:lstStyle/>
          <a:p>
            <a:pPr marL="285750" lvl="0" indent="-285750" algn="just">
              <a:buFont typeface="Arial" panose="020B0604020202020204" pitchFamily="34" charset="0"/>
              <a:buChar char="•"/>
            </a:pPr>
            <a:r>
              <a:rPr lang="en-US" dirty="0">
                <a:solidFill>
                  <a:srgbClr val="000000"/>
                </a:solidFill>
              </a:rPr>
              <a:t>Primary-loop distribution arrangement. </a:t>
            </a:r>
          </a:p>
          <a:p>
            <a:pPr marL="285750" lvl="0" indent="-285750" algn="just">
              <a:buFont typeface="Arial" panose="020B0604020202020204" pitchFamily="34" charset="0"/>
              <a:buChar char="•"/>
            </a:pPr>
            <a:endParaRPr lang="en-US" dirty="0">
              <a:solidFill>
                <a:srgbClr val="000000"/>
              </a:solidFill>
            </a:endParaRPr>
          </a:p>
          <a:p>
            <a:pPr marL="285750" lvl="0" indent="-285750" algn="just">
              <a:buFont typeface="Arial" panose="020B0604020202020204" pitchFamily="34" charset="0"/>
              <a:buChar char="•"/>
            </a:pPr>
            <a:r>
              <a:rPr lang="en-US" dirty="0">
                <a:solidFill>
                  <a:srgbClr val="000000"/>
                </a:solidFill>
              </a:rPr>
              <a:t>A primary-loop scheme is an even more reliable service that is sometimes offered for critical loads such as hospitals.</a:t>
            </a:r>
          </a:p>
        </p:txBody>
      </p:sp>
      <p:sp>
        <p:nvSpPr>
          <p:cNvPr id="5" name="Rectangle 4"/>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7" name="Picture 6"/>
          <p:cNvPicPr>
            <a:picLocks noChangeAspect="1"/>
          </p:cNvPicPr>
          <p:nvPr/>
        </p:nvPicPr>
        <p:blipFill>
          <a:blip r:embed="rId2"/>
          <a:stretch>
            <a:fillRect/>
          </a:stretch>
        </p:blipFill>
        <p:spPr>
          <a:xfrm>
            <a:off x="228600" y="1319329"/>
            <a:ext cx="4953000" cy="4578233"/>
          </a:xfrm>
          <a:prstGeom prst="rect">
            <a:avLst/>
          </a:prstGeom>
        </p:spPr>
      </p:pic>
    </p:spTree>
    <p:extLst>
      <p:ext uri="{BB962C8B-B14F-4D97-AF65-F5344CB8AC3E}">
        <p14:creationId xmlns:p14="http://schemas.microsoft.com/office/powerpoint/2010/main" val="2386507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Primary distribution configurations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486400" y="841029"/>
            <a:ext cx="3429000" cy="5262979"/>
          </a:xfrm>
          <a:prstGeom prst="rect">
            <a:avLst/>
          </a:prstGeom>
          <a:noFill/>
        </p:spPr>
        <p:txBody>
          <a:bodyPr wrap="square" rtlCol="0">
            <a:spAutoFit/>
          </a:bodyPr>
          <a:lstStyle/>
          <a:p>
            <a:pPr marL="285750" lvl="0" indent="-285750" algn="just">
              <a:buFont typeface="Arial" panose="020B0604020202020204" pitchFamily="34" charset="0"/>
              <a:buChar char="•"/>
            </a:pPr>
            <a:r>
              <a:rPr lang="en-US" dirty="0">
                <a:solidFill>
                  <a:srgbClr val="000000"/>
                </a:solidFill>
              </a:rPr>
              <a:t>One-line diagram of typical primary distribution feeders</a:t>
            </a:r>
          </a:p>
          <a:p>
            <a:pPr marL="285750" lvl="0" indent="-285750" algn="just">
              <a:buFont typeface="Arial" panose="020B0604020202020204" pitchFamily="34" charset="0"/>
              <a:buChar char="•"/>
            </a:pPr>
            <a:r>
              <a:rPr lang="en-US" dirty="0">
                <a:solidFill>
                  <a:srgbClr val="000000"/>
                </a:solidFill>
              </a:rPr>
              <a:t>Residential area: Approximately 1000 homes per square mile</a:t>
            </a:r>
          </a:p>
          <a:p>
            <a:pPr marL="285750" lvl="0" indent="-285750" algn="just">
              <a:buFont typeface="Arial" panose="020B0604020202020204" pitchFamily="34" charset="0"/>
              <a:buChar char="•"/>
            </a:pPr>
            <a:r>
              <a:rPr lang="en-US" dirty="0">
                <a:solidFill>
                  <a:srgbClr val="000000"/>
                </a:solidFill>
              </a:rPr>
              <a:t>Feeder area: 1-4 square miles depending on load density</a:t>
            </a:r>
          </a:p>
          <a:p>
            <a:pPr marL="285750" lvl="0" indent="-285750" algn="just">
              <a:buFont typeface="Arial" panose="020B0604020202020204" pitchFamily="34" charset="0"/>
              <a:buChar char="•"/>
            </a:pPr>
            <a:r>
              <a:rPr lang="en-US" dirty="0">
                <a:solidFill>
                  <a:srgbClr val="000000"/>
                </a:solidFill>
              </a:rPr>
              <a:t>15-30 single-phase laterals per feeder</a:t>
            </a:r>
          </a:p>
          <a:p>
            <a:pPr marL="285750" lvl="0" indent="-285750" algn="just">
              <a:buFont typeface="Arial" panose="020B0604020202020204" pitchFamily="34" charset="0"/>
              <a:buChar char="•"/>
            </a:pPr>
            <a:r>
              <a:rPr lang="en-US" dirty="0">
                <a:solidFill>
                  <a:srgbClr val="000000"/>
                </a:solidFill>
              </a:rPr>
              <a:t>150-500 MVA short-circuit available at substation bus</a:t>
            </a:r>
          </a:p>
        </p:txBody>
      </p:sp>
      <p:sp>
        <p:nvSpPr>
          <p:cNvPr id="5" name="Rectangle 4"/>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8" name="Picture 7">
            <a:extLst>
              <a:ext uri="{FF2B5EF4-FFF2-40B4-BE49-F238E27FC236}">
                <a16:creationId xmlns:a16="http://schemas.microsoft.com/office/drawing/2014/main" id="{34861154-4E26-1440-B447-4C040F2454BD}"/>
              </a:ext>
            </a:extLst>
          </p:cNvPr>
          <p:cNvPicPr>
            <a:picLocks noChangeAspect="1"/>
          </p:cNvPicPr>
          <p:nvPr/>
        </p:nvPicPr>
        <p:blipFill>
          <a:blip r:embed="rId2"/>
          <a:stretch>
            <a:fillRect/>
          </a:stretch>
        </p:blipFill>
        <p:spPr>
          <a:xfrm>
            <a:off x="304800" y="1068226"/>
            <a:ext cx="4848546" cy="4891390"/>
          </a:xfrm>
          <a:prstGeom prst="rect">
            <a:avLst/>
          </a:prstGeom>
        </p:spPr>
      </p:pic>
    </p:spTree>
    <p:extLst>
      <p:ext uri="{BB962C8B-B14F-4D97-AF65-F5344CB8AC3E}">
        <p14:creationId xmlns:p14="http://schemas.microsoft.com/office/powerpoint/2010/main" val="1200834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Primary voltage levels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685800" y="841029"/>
            <a:ext cx="8153400" cy="5324535"/>
          </a:xfrm>
          <a:prstGeom prst="rect">
            <a:avLst/>
          </a:prstGeom>
          <a:noFill/>
        </p:spPr>
        <p:txBody>
          <a:bodyPr wrap="square" rtlCol="0">
            <a:spAutoFit/>
          </a:bodyPr>
          <a:lstStyle/>
          <a:p>
            <a:pPr marL="285750" lvl="0" indent="-285750" algn="just">
              <a:buFont typeface="Arial" panose="020B0604020202020204" pitchFamily="34" charset="0"/>
              <a:buChar char="•"/>
            </a:pPr>
            <a:r>
              <a:rPr lang="en-US" sz="2000" dirty="0">
                <a:solidFill>
                  <a:srgbClr val="000000"/>
                </a:solidFill>
              </a:rPr>
              <a:t>Most primary distribution voltages are between 4 and 35 kV. In this class, unless otherwise specified, voltages are given as line-to-line voltages; this follows the normal industry practice. </a:t>
            </a:r>
          </a:p>
          <a:p>
            <a:pPr marL="285750" lvl="0" indent="-285750" algn="just">
              <a:buFont typeface="Arial" panose="020B0604020202020204" pitchFamily="34" charset="0"/>
              <a:buChar char="•"/>
            </a:pPr>
            <a:r>
              <a:rPr lang="en-US" sz="2000" dirty="0">
                <a:solidFill>
                  <a:srgbClr val="000000"/>
                </a:solidFill>
              </a:rPr>
              <a:t>The four major voltage classes are 5, 15, 25, and 35 kV. A voltage class is a term applied to a set of distribution voltages and the equipment common to them; it is not the actual system voltage. For example, a 15-kV insulator is suitable for application on any 15-kV class voltage, including 12.47, 13.2, and 13.8 kV. </a:t>
            </a:r>
          </a:p>
          <a:p>
            <a:pPr marL="285750" lvl="0" indent="-285750" algn="just">
              <a:buFont typeface="Arial" panose="020B0604020202020204" pitchFamily="34" charset="0"/>
              <a:buChar char="•"/>
            </a:pPr>
            <a:r>
              <a:rPr lang="en-US" sz="2000" dirty="0">
                <a:solidFill>
                  <a:srgbClr val="000000"/>
                </a:solidFill>
              </a:rPr>
              <a:t>Utilities most widely use the 15-kV voltages. The most common 15-kV voltage is 12.47 kV, which has a line-to-ground voltage of 7.2 kV.</a:t>
            </a:r>
          </a:p>
          <a:p>
            <a:pPr marL="285750" lvl="0" indent="-285750" algn="just">
              <a:buFont typeface="Arial" panose="020B0604020202020204" pitchFamily="34" charset="0"/>
              <a:buChar char="•"/>
            </a:pPr>
            <a:r>
              <a:rPr lang="en-US" sz="2000" dirty="0">
                <a:solidFill>
                  <a:srgbClr val="000000"/>
                </a:solidFill>
              </a:rPr>
              <a:t>The dividing line between distribution and sub-transmission is often gray. Some lines act as both sub-transmission and distribution circuits. A 34.5-kV circuit may feed a few 12.5-kV distribution substations, but it may also serve some load directly. Some utilities would refer to this as sub-transmission; others would refer to this as distribution.</a:t>
            </a:r>
          </a:p>
          <a:p>
            <a:pPr marL="285750" lvl="0" indent="-285750" algn="just">
              <a:buFont typeface="Arial" panose="020B0604020202020204" pitchFamily="34" charset="0"/>
              <a:buChar char="•"/>
            </a:pPr>
            <a:r>
              <a:rPr lang="en-US" sz="2000" dirty="0">
                <a:solidFill>
                  <a:srgbClr val="000000"/>
                </a:solidFill>
              </a:rPr>
              <a:t>We saw a move to higher-voltage primary distribution systems. Higher-voltage distribution systems have advantages and disadvantage.</a:t>
            </a:r>
          </a:p>
        </p:txBody>
      </p:sp>
      <p:sp>
        <p:nvSpPr>
          <p:cNvPr id="5" name="Rectangle 4"/>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spTree>
    <p:extLst>
      <p:ext uri="{BB962C8B-B14F-4D97-AF65-F5344CB8AC3E}">
        <p14:creationId xmlns:p14="http://schemas.microsoft.com/office/powerpoint/2010/main" val="3039683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Primary voltage levels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4038600" y="841029"/>
            <a:ext cx="4800600" cy="4708981"/>
          </a:xfrm>
          <a:prstGeom prst="rect">
            <a:avLst/>
          </a:prstGeom>
          <a:noFill/>
        </p:spPr>
        <p:txBody>
          <a:bodyPr wrap="square" rtlCol="0">
            <a:spAutoFit/>
          </a:bodyPr>
          <a:lstStyle/>
          <a:p>
            <a:pPr marL="285750" lvl="0" indent="-285750" algn="just">
              <a:buFont typeface="Arial" panose="020B0604020202020204" pitchFamily="34" charset="0"/>
              <a:buChar char="•"/>
            </a:pPr>
            <a:r>
              <a:rPr lang="en-US" sz="2000" dirty="0">
                <a:solidFill>
                  <a:srgbClr val="000000"/>
                </a:solidFill>
              </a:rPr>
              <a:t>The 15 kV-class primary voltage levels are most commonly used. The most common primary distribution voltage in use throughout North America is 12.47 kV. However, the current trend is toward higher voltages, for example, the 34.5 kV class is gaining rapid acceptance. The 5 kV class continues to decline in usage. Some distribution systems use more than one primary voltage, for example, 12.47 and 34.5 kV.</a:t>
            </a:r>
          </a:p>
          <a:p>
            <a:pPr marL="285750" lvl="0" indent="-285750" algn="just">
              <a:buFont typeface="Arial" panose="020B0604020202020204" pitchFamily="34" charset="0"/>
              <a:buChar char="•"/>
            </a:pPr>
            <a:r>
              <a:rPr lang="en-US" sz="2000" dirty="0">
                <a:solidFill>
                  <a:srgbClr val="000000"/>
                </a:solidFill>
              </a:rPr>
              <a:t>We saw a move to higher-voltage primary distribution systems. Higher-voltage distribution systems have advantages and disadvantage.</a:t>
            </a:r>
          </a:p>
        </p:txBody>
      </p:sp>
      <p:sp>
        <p:nvSpPr>
          <p:cNvPr id="5" name="Rectangle 4"/>
          <p:cNvSpPr/>
          <p:nvPr/>
        </p:nvSpPr>
        <p:spPr>
          <a:xfrm>
            <a:off x="5224821" y="5845005"/>
            <a:ext cx="266700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7" name="Picture 6"/>
          <p:cNvPicPr>
            <a:picLocks noChangeAspect="1"/>
          </p:cNvPicPr>
          <p:nvPr/>
        </p:nvPicPr>
        <p:blipFill>
          <a:blip r:embed="rId2"/>
          <a:stretch>
            <a:fillRect/>
          </a:stretch>
        </p:blipFill>
        <p:spPr>
          <a:xfrm>
            <a:off x="760095" y="841029"/>
            <a:ext cx="2823210" cy="4112626"/>
          </a:xfrm>
          <a:prstGeom prst="rect">
            <a:avLst/>
          </a:prstGeom>
        </p:spPr>
      </p:pic>
      <p:pic>
        <p:nvPicPr>
          <p:cNvPr id="8" name="Picture 7"/>
          <p:cNvPicPr>
            <a:picLocks noChangeAspect="1"/>
          </p:cNvPicPr>
          <p:nvPr/>
        </p:nvPicPr>
        <p:blipFill>
          <a:blip r:embed="rId3"/>
          <a:stretch>
            <a:fillRect/>
          </a:stretch>
        </p:blipFill>
        <p:spPr>
          <a:xfrm>
            <a:off x="194968" y="4953655"/>
            <a:ext cx="4029663" cy="1540966"/>
          </a:xfrm>
          <a:prstGeom prst="rect">
            <a:avLst/>
          </a:prstGeom>
        </p:spPr>
      </p:pic>
    </p:spTree>
    <p:extLst>
      <p:ext uri="{BB962C8B-B14F-4D97-AF65-F5344CB8AC3E}">
        <p14:creationId xmlns:p14="http://schemas.microsoft.com/office/powerpoint/2010/main" val="2713666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Primary voltage levels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381000" y="4159465"/>
            <a:ext cx="8534400" cy="2031325"/>
          </a:xfrm>
          <a:prstGeom prst="rect">
            <a:avLst/>
          </a:prstGeom>
          <a:noFill/>
        </p:spPr>
        <p:txBody>
          <a:bodyPr wrap="square" rtlCol="0">
            <a:spAutoFit/>
          </a:bodyPr>
          <a:lstStyle/>
          <a:p>
            <a:pPr marL="285750" lvl="0" indent="-285750" algn="just">
              <a:buFont typeface="Arial" panose="020B0604020202020204" pitchFamily="34" charset="0"/>
              <a:buChar char="•"/>
            </a:pPr>
            <a:r>
              <a:rPr lang="en-US" sz="1800" dirty="0">
                <a:solidFill>
                  <a:srgbClr val="000000"/>
                </a:solidFill>
              </a:rPr>
              <a:t>A 34.5 kV mainline is typically 30-mile long.</a:t>
            </a:r>
          </a:p>
          <a:p>
            <a:pPr marL="285750" lvl="0" indent="-285750" algn="just">
              <a:buFont typeface="Arial" panose="020B0604020202020204" pitchFamily="34" charset="0"/>
              <a:buChar char="•"/>
            </a:pPr>
            <a:r>
              <a:rPr lang="en-US" sz="1800" dirty="0">
                <a:solidFill>
                  <a:srgbClr val="000000"/>
                </a:solidFill>
              </a:rPr>
              <a:t>A 12.5 kV mainline is typically 8-mile long.</a:t>
            </a:r>
          </a:p>
          <a:p>
            <a:pPr marL="285750" lvl="0" indent="-285750" algn="just">
              <a:buFont typeface="Arial" panose="020B0604020202020204" pitchFamily="34" charset="0"/>
              <a:buChar char="•"/>
            </a:pPr>
            <a:r>
              <a:rPr lang="en-US" sz="1800" dirty="0">
                <a:solidFill>
                  <a:srgbClr val="000000"/>
                </a:solidFill>
              </a:rPr>
              <a:t>Overall, the 15-kV class voltages provide a good balance between cost, reliability, safety, and reach. Although a 15-kV circuit does not naturally provide long reach, with voltage regulators and feeder capacitors, it can be stretched to reach 20 mi or more. That said, higher voltages have advantages, especially for rural lines and for high-load areas, particularly where substation space is expensive.</a:t>
            </a:r>
          </a:p>
        </p:txBody>
      </p:sp>
      <p:sp>
        <p:nvSpPr>
          <p:cNvPr id="5" name="Rectangle 4"/>
          <p:cNvSpPr/>
          <p:nvPr/>
        </p:nvSpPr>
        <p:spPr>
          <a:xfrm>
            <a:off x="2209800" y="624586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9" name="Picture 8"/>
          <p:cNvPicPr>
            <a:picLocks noChangeAspect="1"/>
          </p:cNvPicPr>
          <p:nvPr/>
        </p:nvPicPr>
        <p:blipFill>
          <a:blip r:embed="rId2"/>
          <a:stretch>
            <a:fillRect/>
          </a:stretch>
        </p:blipFill>
        <p:spPr>
          <a:xfrm>
            <a:off x="838200" y="779443"/>
            <a:ext cx="7467600" cy="3309853"/>
          </a:xfrm>
          <a:prstGeom prst="rect">
            <a:avLst/>
          </a:prstGeom>
        </p:spPr>
      </p:pic>
    </p:spTree>
    <p:extLst>
      <p:ext uri="{BB962C8B-B14F-4D97-AF65-F5344CB8AC3E}">
        <p14:creationId xmlns:p14="http://schemas.microsoft.com/office/powerpoint/2010/main" val="35186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Secondary distribution configurations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185596" y="685800"/>
            <a:ext cx="8534400" cy="5632311"/>
          </a:xfrm>
          <a:prstGeom prst="rect">
            <a:avLst/>
          </a:prstGeom>
          <a:noFill/>
        </p:spPr>
        <p:txBody>
          <a:bodyPr wrap="square" rtlCol="0">
            <a:spAutoFit/>
          </a:bodyPr>
          <a:lstStyle/>
          <a:p>
            <a:pPr marL="285750" lvl="0" indent="-285750" algn="just">
              <a:buFont typeface="Arial" panose="020B0604020202020204" pitchFamily="34" charset="0"/>
              <a:buChar char="•"/>
            </a:pPr>
            <a:r>
              <a:rPr lang="en-US" sz="1800" dirty="0">
                <a:solidFill>
                  <a:srgbClr val="000000"/>
                </a:solidFill>
              </a:rPr>
              <a:t>The standard voltage level for single-phase residential loads is 120/240 V. It is supplied through three-wire single-phase services, from which both 120 V lighting and 240 V single-phase power connections are made to large household appliances such as ranges, clothes dryers, and water heaters. </a:t>
            </a:r>
          </a:p>
          <a:p>
            <a:pPr marL="285750" lvl="0" indent="-285750" algn="just">
              <a:buFont typeface="Arial" panose="020B0604020202020204" pitchFamily="34" charset="0"/>
              <a:buChar char="•"/>
            </a:pPr>
            <a:r>
              <a:rPr lang="en-US" sz="1800" dirty="0">
                <a:solidFill>
                  <a:srgbClr val="000000"/>
                </a:solidFill>
              </a:rPr>
              <a:t>Generally, the secondary distribution systems are designed in single phase for areas of residential customers and in three phase for areas of industrial or commercial customers with high-load densities. The types of the secondary distribution systems include the following:</a:t>
            </a:r>
          </a:p>
          <a:p>
            <a:pPr marL="742950" lvl="1" indent="-285750" algn="just">
              <a:buFont typeface="Wingdings" panose="05000000000000000000" pitchFamily="2" charset="2"/>
              <a:buChar char="Ø"/>
            </a:pPr>
            <a:r>
              <a:rPr lang="en-US" sz="1600" dirty="0">
                <a:solidFill>
                  <a:srgbClr val="000000"/>
                </a:solidFill>
              </a:rPr>
              <a:t>The separate-service system for each consumer with separate distribution transformer and secondary connection</a:t>
            </a:r>
          </a:p>
          <a:p>
            <a:pPr marL="742950" lvl="1" indent="-285750" algn="just">
              <a:buFont typeface="Wingdings" panose="05000000000000000000" pitchFamily="2" charset="2"/>
              <a:buChar char="Ø"/>
            </a:pPr>
            <a:r>
              <a:rPr lang="en-US" sz="1600" dirty="0">
                <a:solidFill>
                  <a:srgbClr val="000000"/>
                </a:solidFill>
              </a:rPr>
              <a:t>The radial system with a common secondary main, which is supplied by one distribution transformer and feeding a group of consumers</a:t>
            </a:r>
          </a:p>
          <a:p>
            <a:pPr marL="742950" lvl="1" indent="-285750" algn="just">
              <a:buFont typeface="Wingdings" panose="05000000000000000000" pitchFamily="2" charset="2"/>
              <a:buChar char="Ø"/>
            </a:pPr>
            <a:r>
              <a:rPr lang="en-US" sz="1600" dirty="0">
                <a:solidFill>
                  <a:srgbClr val="000000"/>
                </a:solidFill>
              </a:rPr>
              <a:t>The secondary-bank system with a common secondary main that is supplied by several distribution transformers, which are all fed by the same primary feeder</a:t>
            </a:r>
          </a:p>
          <a:p>
            <a:pPr marL="742950" lvl="1" indent="-285750" algn="just">
              <a:buFont typeface="Wingdings" panose="05000000000000000000" pitchFamily="2" charset="2"/>
              <a:buChar char="Ø"/>
            </a:pPr>
            <a:r>
              <a:rPr lang="en-US" sz="1600" dirty="0">
                <a:solidFill>
                  <a:srgbClr val="000000"/>
                </a:solidFill>
              </a:rPr>
              <a:t>The secondary-network system with a common grid-type main that is supplied by a large number of the distribution transformers, which may be connected to various feeders for their supplies</a:t>
            </a:r>
          </a:p>
          <a:p>
            <a:pPr marL="285750" lvl="0" indent="-285750" algn="just">
              <a:buFont typeface="Arial" panose="020B0604020202020204" pitchFamily="34" charset="0"/>
              <a:buChar char="•"/>
            </a:pPr>
            <a:r>
              <a:rPr lang="en-US" sz="1800" dirty="0">
                <a:solidFill>
                  <a:srgbClr val="000000"/>
                </a:solidFill>
              </a:rPr>
              <a:t>The separate-service system is seldom used and serves the industrial- or rural-type service areas. </a:t>
            </a:r>
          </a:p>
          <a:p>
            <a:pPr marL="285750" lvl="0" indent="-285750" algn="just">
              <a:buFont typeface="Arial" panose="020B0604020202020204" pitchFamily="34" charset="0"/>
              <a:buChar char="•"/>
            </a:pPr>
            <a:r>
              <a:rPr lang="en-US" sz="1800" dirty="0">
                <a:solidFill>
                  <a:srgbClr val="000000"/>
                </a:solidFill>
              </a:rPr>
              <a:t>Generally speaking, most of the secondary systems for serving residential, rural, and light commercial areas are radial designed.</a:t>
            </a:r>
          </a:p>
        </p:txBody>
      </p:sp>
      <p:sp>
        <p:nvSpPr>
          <p:cNvPr id="5" name="Rectangle 4"/>
          <p:cNvSpPr/>
          <p:nvPr/>
        </p:nvSpPr>
        <p:spPr>
          <a:xfrm>
            <a:off x="2209800" y="624586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spTree>
    <p:extLst>
      <p:ext uri="{BB962C8B-B14F-4D97-AF65-F5344CB8AC3E}">
        <p14:creationId xmlns:p14="http://schemas.microsoft.com/office/powerpoint/2010/main" val="1873189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Secondary distribution configurations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7273516" y="2340082"/>
            <a:ext cx="1454967" cy="2031325"/>
          </a:xfrm>
          <a:prstGeom prst="rect">
            <a:avLst/>
          </a:prstGeom>
          <a:noFill/>
        </p:spPr>
        <p:txBody>
          <a:bodyPr wrap="square" rtlCol="0">
            <a:spAutoFit/>
          </a:bodyPr>
          <a:lstStyle/>
          <a:p>
            <a:pPr marL="285750" lvl="0" indent="-285750" algn="just">
              <a:buFont typeface="Arial" panose="020B0604020202020204" pitchFamily="34" charset="0"/>
              <a:buChar char="•"/>
            </a:pPr>
            <a:r>
              <a:rPr lang="en-US" sz="1800" dirty="0">
                <a:solidFill>
                  <a:srgbClr val="000000"/>
                </a:solidFill>
              </a:rPr>
              <a:t>One-line diagram of a simple radial secondary system</a:t>
            </a:r>
          </a:p>
        </p:txBody>
      </p:sp>
      <p:sp>
        <p:nvSpPr>
          <p:cNvPr id="5" name="Rectangle 4"/>
          <p:cNvSpPr/>
          <p:nvPr/>
        </p:nvSpPr>
        <p:spPr>
          <a:xfrm>
            <a:off x="2209800" y="624586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7" name="Picture 6">
            <a:extLst>
              <a:ext uri="{FF2B5EF4-FFF2-40B4-BE49-F238E27FC236}">
                <a16:creationId xmlns:a16="http://schemas.microsoft.com/office/drawing/2014/main" id="{A5B20B54-540F-B54C-9268-543E93D86E17}"/>
              </a:ext>
            </a:extLst>
          </p:cNvPr>
          <p:cNvPicPr>
            <a:picLocks noChangeAspect="1"/>
          </p:cNvPicPr>
          <p:nvPr/>
        </p:nvPicPr>
        <p:blipFill>
          <a:blip r:embed="rId2"/>
          <a:stretch>
            <a:fillRect/>
          </a:stretch>
        </p:blipFill>
        <p:spPr>
          <a:xfrm>
            <a:off x="838200" y="945187"/>
            <a:ext cx="6019800" cy="5219126"/>
          </a:xfrm>
          <a:prstGeom prst="rect">
            <a:avLst/>
          </a:prstGeom>
        </p:spPr>
      </p:pic>
    </p:spTree>
    <p:extLst>
      <p:ext uri="{BB962C8B-B14F-4D97-AF65-F5344CB8AC3E}">
        <p14:creationId xmlns:p14="http://schemas.microsoft.com/office/powerpoint/2010/main" val="2555575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Secondary distribution configurations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609600" y="685800"/>
            <a:ext cx="8382000" cy="1169551"/>
          </a:xfrm>
          <a:prstGeom prst="rect">
            <a:avLst/>
          </a:prstGeom>
          <a:noFill/>
        </p:spPr>
        <p:txBody>
          <a:bodyPr wrap="square" rtlCol="0">
            <a:spAutoFit/>
          </a:bodyPr>
          <a:lstStyle/>
          <a:p>
            <a:pPr marL="285750" lvl="0" indent="-285750" algn="just">
              <a:buFont typeface="Arial" panose="020B0604020202020204" pitchFamily="34" charset="0"/>
              <a:buChar char="•"/>
            </a:pPr>
            <a:r>
              <a:rPr lang="en-US" sz="1400" dirty="0">
                <a:solidFill>
                  <a:srgbClr val="000000"/>
                </a:solidFill>
              </a:rPr>
              <a:t>Secondary banking</a:t>
            </a:r>
          </a:p>
          <a:p>
            <a:pPr marL="285750" lvl="0" indent="-285750" algn="just">
              <a:buFont typeface="Arial" panose="020B0604020202020204" pitchFamily="34" charset="0"/>
              <a:buChar char="•"/>
            </a:pPr>
            <a:r>
              <a:rPr lang="en-US" sz="1400" dirty="0">
                <a:solidFill>
                  <a:srgbClr val="000000"/>
                </a:solidFill>
              </a:rPr>
              <a:t>The “banking” of the distribution transformers, that is, parallel connection, or, in other words, interconnection, of the secondary sides of two or more distribution transformers, which are supplied from the same primary feeder, is sometimes practiced in residential and light-commercial areas where the services are relatively close to each other, and therefore, the required spacing between transformers is little.</a:t>
            </a: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8" name="Picture 7">
            <a:extLst>
              <a:ext uri="{FF2B5EF4-FFF2-40B4-BE49-F238E27FC236}">
                <a16:creationId xmlns:a16="http://schemas.microsoft.com/office/drawing/2014/main" id="{2997B6B2-A1E5-EE4E-B407-54E0A7BE4BD9}"/>
              </a:ext>
            </a:extLst>
          </p:cNvPr>
          <p:cNvPicPr>
            <a:picLocks noChangeAspect="1"/>
          </p:cNvPicPr>
          <p:nvPr/>
        </p:nvPicPr>
        <p:blipFill>
          <a:blip r:embed="rId3"/>
          <a:stretch>
            <a:fillRect/>
          </a:stretch>
        </p:blipFill>
        <p:spPr>
          <a:xfrm>
            <a:off x="926471" y="1855351"/>
            <a:ext cx="7772400" cy="3970560"/>
          </a:xfrm>
          <a:prstGeom prst="rect">
            <a:avLst/>
          </a:prstGeom>
        </p:spPr>
      </p:pic>
      <p:sp>
        <p:nvSpPr>
          <p:cNvPr id="9" name="TextBox 8">
            <a:extLst>
              <a:ext uri="{FF2B5EF4-FFF2-40B4-BE49-F238E27FC236}">
                <a16:creationId xmlns:a16="http://schemas.microsoft.com/office/drawing/2014/main" id="{6CA5BAB6-B5FC-3548-A51E-0403CACC312D}"/>
              </a:ext>
            </a:extLst>
          </p:cNvPr>
          <p:cNvSpPr txBox="1"/>
          <p:nvPr/>
        </p:nvSpPr>
        <p:spPr>
          <a:xfrm>
            <a:off x="1600200" y="5975386"/>
            <a:ext cx="2819400" cy="338554"/>
          </a:xfrm>
          <a:prstGeom prst="rect">
            <a:avLst/>
          </a:prstGeom>
          <a:noFill/>
        </p:spPr>
        <p:txBody>
          <a:bodyPr wrap="square" rtlCol="0">
            <a:spAutoFit/>
          </a:bodyPr>
          <a:lstStyle/>
          <a:p>
            <a:r>
              <a:rPr lang="en-US" sz="1600" dirty="0"/>
              <a:t>Type 1 secondary banking</a:t>
            </a:r>
          </a:p>
        </p:txBody>
      </p:sp>
      <p:sp>
        <p:nvSpPr>
          <p:cNvPr id="10" name="TextBox 9">
            <a:extLst>
              <a:ext uri="{FF2B5EF4-FFF2-40B4-BE49-F238E27FC236}">
                <a16:creationId xmlns:a16="http://schemas.microsoft.com/office/drawing/2014/main" id="{A180B1C5-44CB-974D-9855-C535E5111B2D}"/>
              </a:ext>
            </a:extLst>
          </p:cNvPr>
          <p:cNvSpPr txBox="1"/>
          <p:nvPr/>
        </p:nvSpPr>
        <p:spPr>
          <a:xfrm>
            <a:off x="5638800" y="5991655"/>
            <a:ext cx="3048000" cy="338554"/>
          </a:xfrm>
          <a:prstGeom prst="rect">
            <a:avLst/>
          </a:prstGeom>
          <a:noFill/>
        </p:spPr>
        <p:txBody>
          <a:bodyPr wrap="square" rtlCol="0">
            <a:spAutoFit/>
          </a:bodyPr>
          <a:lstStyle/>
          <a:p>
            <a:r>
              <a:rPr lang="en-US" sz="1600" dirty="0"/>
              <a:t>Type 2 secondary banking</a:t>
            </a:r>
          </a:p>
        </p:txBody>
      </p:sp>
    </p:spTree>
    <p:extLst>
      <p:ext uri="{BB962C8B-B14F-4D97-AF65-F5344CB8AC3E}">
        <p14:creationId xmlns:p14="http://schemas.microsoft.com/office/powerpoint/2010/main" val="2314235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Secondary distribution configurations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sp>
        <p:nvSpPr>
          <p:cNvPr id="11" name="TextBox 10">
            <a:extLst>
              <a:ext uri="{FF2B5EF4-FFF2-40B4-BE49-F238E27FC236}">
                <a16:creationId xmlns:a16="http://schemas.microsoft.com/office/drawing/2014/main" id="{6CA5BAB6-B5FC-3548-A51E-0403CACC312D}"/>
              </a:ext>
            </a:extLst>
          </p:cNvPr>
          <p:cNvSpPr txBox="1"/>
          <p:nvPr/>
        </p:nvSpPr>
        <p:spPr>
          <a:xfrm>
            <a:off x="914400" y="5498068"/>
            <a:ext cx="2819400" cy="369332"/>
          </a:xfrm>
          <a:prstGeom prst="rect">
            <a:avLst/>
          </a:prstGeom>
          <a:noFill/>
        </p:spPr>
        <p:txBody>
          <a:bodyPr wrap="square" rtlCol="0">
            <a:spAutoFit/>
          </a:bodyPr>
          <a:lstStyle/>
          <a:p>
            <a:pPr eaLnBrk="1" fontAlgn="auto" hangingPunct="1">
              <a:spcBef>
                <a:spcPts val="0"/>
              </a:spcBef>
              <a:spcAft>
                <a:spcPts val="0"/>
              </a:spcAft>
            </a:pPr>
            <a:r>
              <a:rPr lang="en-US" sz="1800" dirty="0">
                <a:solidFill>
                  <a:prstClr val="black"/>
                </a:solidFill>
                <a:latin typeface="Times New Roman" panose="02020603050405020304" pitchFamily="18" charset="0"/>
                <a:cs typeface="Times New Roman" panose="02020603050405020304" pitchFamily="18" charset="0"/>
              </a:rPr>
              <a:t>Type 3 secondary banking</a:t>
            </a:r>
          </a:p>
        </p:txBody>
      </p:sp>
      <p:sp>
        <p:nvSpPr>
          <p:cNvPr id="12" name="TextBox 11">
            <a:extLst>
              <a:ext uri="{FF2B5EF4-FFF2-40B4-BE49-F238E27FC236}">
                <a16:creationId xmlns:a16="http://schemas.microsoft.com/office/drawing/2014/main" id="{A180B1C5-44CB-974D-9855-C535E5111B2D}"/>
              </a:ext>
            </a:extLst>
          </p:cNvPr>
          <p:cNvSpPr txBox="1"/>
          <p:nvPr/>
        </p:nvSpPr>
        <p:spPr>
          <a:xfrm>
            <a:off x="5791200" y="5482068"/>
            <a:ext cx="2819400" cy="369332"/>
          </a:xfrm>
          <a:prstGeom prst="rect">
            <a:avLst/>
          </a:prstGeom>
          <a:noFill/>
        </p:spPr>
        <p:txBody>
          <a:bodyPr wrap="square" rtlCol="0">
            <a:spAutoFit/>
          </a:bodyPr>
          <a:lstStyle/>
          <a:p>
            <a:pPr eaLnBrk="1" fontAlgn="auto" hangingPunct="1">
              <a:spcBef>
                <a:spcPts val="0"/>
              </a:spcBef>
              <a:spcAft>
                <a:spcPts val="0"/>
              </a:spcAft>
            </a:pPr>
            <a:r>
              <a:rPr lang="en-US" sz="1800" dirty="0">
                <a:solidFill>
                  <a:prstClr val="black"/>
                </a:solidFill>
                <a:latin typeface="Times New Roman" panose="02020603050405020304" pitchFamily="18" charset="0"/>
                <a:cs typeface="Times New Roman" panose="02020603050405020304" pitchFamily="18" charset="0"/>
              </a:rPr>
              <a:t>Type 4 secondary banking</a:t>
            </a:r>
          </a:p>
        </p:txBody>
      </p:sp>
      <p:pic>
        <p:nvPicPr>
          <p:cNvPr id="13" name="Picture 12">
            <a:extLst>
              <a:ext uri="{FF2B5EF4-FFF2-40B4-BE49-F238E27FC236}">
                <a16:creationId xmlns:a16="http://schemas.microsoft.com/office/drawing/2014/main" id="{BD6DC603-0A4E-4A45-8F8C-9FB788FC51F5}"/>
              </a:ext>
            </a:extLst>
          </p:cNvPr>
          <p:cNvPicPr>
            <a:picLocks noChangeAspect="1"/>
          </p:cNvPicPr>
          <p:nvPr/>
        </p:nvPicPr>
        <p:blipFill>
          <a:blip r:embed="rId3"/>
          <a:stretch>
            <a:fillRect/>
          </a:stretch>
        </p:blipFill>
        <p:spPr>
          <a:xfrm>
            <a:off x="107950" y="1152009"/>
            <a:ext cx="8928100" cy="4089400"/>
          </a:xfrm>
          <a:prstGeom prst="rect">
            <a:avLst/>
          </a:prstGeom>
        </p:spPr>
      </p:pic>
    </p:spTree>
    <p:extLst>
      <p:ext uri="{BB962C8B-B14F-4D97-AF65-F5344CB8AC3E}">
        <p14:creationId xmlns:p14="http://schemas.microsoft.com/office/powerpoint/2010/main" val="87143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Secondary distribution configurations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8" name="Picture 7">
            <a:extLst>
              <a:ext uri="{FF2B5EF4-FFF2-40B4-BE49-F238E27FC236}">
                <a16:creationId xmlns:a16="http://schemas.microsoft.com/office/drawing/2014/main" id="{44C264FD-A9A0-264C-AA7D-9970B4536F03}"/>
              </a:ext>
            </a:extLst>
          </p:cNvPr>
          <p:cNvPicPr>
            <a:picLocks noChangeAspect="1"/>
          </p:cNvPicPr>
          <p:nvPr/>
        </p:nvPicPr>
        <p:blipFill>
          <a:blip r:embed="rId3"/>
          <a:stretch>
            <a:fillRect/>
          </a:stretch>
        </p:blipFill>
        <p:spPr>
          <a:xfrm>
            <a:off x="0" y="1524000"/>
            <a:ext cx="5916420" cy="4038600"/>
          </a:xfrm>
          <a:prstGeom prst="rect">
            <a:avLst/>
          </a:prstGeom>
        </p:spPr>
      </p:pic>
      <p:sp>
        <p:nvSpPr>
          <p:cNvPr id="3" name="Rectangle 2"/>
          <p:cNvSpPr/>
          <p:nvPr/>
        </p:nvSpPr>
        <p:spPr>
          <a:xfrm>
            <a:off x="5916420" y="1127025"/>
            <a:ext cx="3075180" cy="4770537"/>
          </a:xfrm>
          <a:prstGeom prst="rect">
            <a:avLst/>
          </a:prstGeom>
        </p:spPr>
        <p:txBody>
          <a:bodyPr wrap="square">
            <a:spAutoFit/>
          </a:bodyPr>
          <a:lstStyle/>
          <a:p>
            <a:pPr marL="285750" indent="-285750" algn="just">
              <a:buFont typeface="Arial" panose="020B0604020202020204" pitchFamily="34" charset="0"/>
              <a:buChar char="•"/>
            </a:pPr>
            <a:r>
              <a:rPr lang="en-US" sz="1600" dirty="0"/>
              <a:t>Generally speaking, most of the secondary systems are radial designed except for some specific service areas (e.g., downtown areas or business districts, some military installations, hospitals) where the reliability and service-continuity considerations are far more important than the cost and economic considerations. Therefore the secondary systems may be designed in grid- or mesh-type network configurations in those areas.</a:t>
            </a:r>
          </a:p>
          <a:p>
            <a:pPr marL="285750" indent="-285750" algn="just">
              <a:buFont typeface="Arial" panose="020B0604020202020204" pitchFamily="34" charset="0"/>
              <a:buChar char="•"/>
            </a:pPr>
            <a:r>
              <a:rPr lang="en-US" sz="1600" dirty="0"/>
              <a:t>One-line diagram of the small segment of a secondary-network system.</a:t>
            </a:r>
          </a:p>
        </p:txBody>
      </p:sp>
    </p:spTree>
    <p:extLst>
      <p:ext uri="{BB962C8B-B14F-4D97-AF65-F5344CB8AC3E}">
        <p14:creationId xmlns:p14="http://schemas.microsoft.com/office/powerpoint/2010/main" val="2600642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cP6CYkKWElc/Wn24bCI03mI/AAAAAAAADE0/Xhjyr3EceZwhryxzlvHExLDGCAYuRAZeACLcBGAs/s1600/radial-distribution-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835" y="2603838"/>
            <a:ext cx="5114925" cy="35683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What is electric power distribution?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3</a:t>
            </a:fld>
            <a:endParaRPr lang="en-US" dirty="0"/>
          </a:p>
        </p:txBody>
      </p:sp>
      <p:sp>
        <p:nvSpPr>
          <p:cNvPr id="6" name="TextBox 5"/>
          <p:cNvSpPr txBox="1"/>
          <p:nvPr/>
        </p:nvSpPr>
        <p:spPr>
          <a:xfrm>
            <a:off x="304800" y="1035784"/>
            <a:ext cx="8382000" cy="1631216"/>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Electric power distribution is the portion of the power delivery infrastructure that takes the electricity from the highly meshed, high-voltage transmission circuits and delivers it to customers.</a:t>
            </a:r>
          </a:p>
          <a:p>
            <a:pPr marL="342900" indent="-342900" algn="just">
              <a:buFont typeface="Arial" panose="020B0604020202020204" pitchFamily="34" charset="0"/>
              <a:buChar char="•"/>
            </a:pPr>
            <a:r>
              <a:rPr lang="en-US" sz="2000" dirty="0"/>
              <a:t>Some also think of distribution as anything that is radial or anything that is below 35 kV.</a:t>
            </a:r>
          </a:p>
        </p:txBody>
      </p:sp>
      <p:sp>
        <p:nvSpPr>
          <p:cNvPr id="3" name="Rectangle 2"/>
          <p:cNvSpPr/>
          <p:nvPr/>
        </p:nvSpPr>
        <p:spPr>
          <a:xfrm>
            <a:off x="1998835" y="6172200"/>
            <a:ext cx="5648325" cy="253916"/>
          </a:xfrm>
          <a:prstGeom prst="rect">
            <a:avLst/>
          </a:prstGeom>
        </p:spPr>
        <p:txBody>
          <a:bodyPr wrap="square">
            <a:spAutoFit/>
          </a:bodyPr>
          <a:lstStyle/>
          <a:p>
            <a:r>
              <a:rPr lang="en-US" sz="1050" dirty="0"/>
              <a:t>https://www.electricaleasy.com/2018/02/radial-parallel-ring-main-interconneted-distribution.html</a:t>
            </a:r>
          </a:p>
        </p:txBody>
      </p:sp>
    </p:spTree>
    <p:extLst>
      <p:ext uri="{BB962C8B-B14F-4D97-AF65-F5344CB8AC3E}">
        <p14:creationId xmlns:p14="http://schemas.microsoft.com/office/powerpoint/2010/main" val="3276267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Typical distribution circuit parameters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7" name="Picture 6"/>
          <p:cNvPicPr>
            <a:picLocks noChangeAspect="1"/>
          </p:cNvPicPr>
          <p:nvPr/>
        </p:nvPicPr>
        <p:blipFill>
          <a:blip r:embed="rId3"/>
          <a:stretch>
            <a:fillRect/>
          </a:stretch>
        </p:blipFill>
        <p:spPr>
          <a:xfrm>
            <a:off x="762000" y="959399"/>
            <a:ext cx="7738056" cy="5334000"/>
          </a:xfrm>
          <a:prstGeom prst="rect">
            <a:avLst/>
          </a:prstGeom>
        </p:spPr>
      </p:pic>
    </p:spTree>
    <p:extLst>
      <p:ext uri="{BB962C8B-B14F-4D97-AF65-F5344CB8AC3E}">
        <p14:creationId xmlns:p14="http://schemas.microsoft.com/office/powerpoint/2010/main" val="2179002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Radial Feeders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sp>
        <p:nvSpPr>
          <p:cNvPr id="3" name="Rectangle 2"/>
          <p:cNvSpPr/>
          <p:nvPr/>
        </p:nvSpPr>
        <p:spPr>
          <a:xfrm>
            <a:off x="609600" y="811885"/>
            <a:ext cx="8229600" cy="2862322"/>
          </a:xfrm>
          <a:prstGeom prst="rect">
            <a:avLst/>
          </a:prstGeom>
        </p:spPr>
        <p:txBody>
          <a:bodyPr wrap="square">
            <a:spAutoFit/>
          </a:bodyPr>
          <a:lstStyle/>
          <a:p>
            <a:pPr lvl="0" eaLnBrk="1" fontAlgn="auto" hangingPunct="1">
              <a:spcBef>
                <a:spcPts val="0"/>
              </a:spcBef>
              <a:spcAft>
                <a:spcPts val="0"/>
              </a:spcAft>
            </a:pPr>
            <a:r>
              <a:rPr lang="en-US" sz="2000" dirty="0">
                <a:solidFill>
                  <a:prstClr val="black"/>
                </a:solidFill>
                <a:latin typeface="Times New Roman" panose="02020603050405020304" pitchFamily="18" charset="0"/>
                <a:cs typeface="Times New Roman" panose="02020603050405020304" pitchFamily="18" charset="0"/>
              </a:rPr>
              <a:t> Components of the feeder may consist of the following:</a:t>
            </a:r>
          </a:p>
          <a:p>
            <a:pPr lvl="1" eaLnBrk="1" fontAlgn="auto" hangingPunct="1">
              <a:spcBef>
                <a:spcPts val="0"/>
              </a:spcBef>
              <a:spcAft>
                <a:spcPts val="0"/>
              </a:spcAft>
            </a:pPr>
            <a:r>
              <a:rPr lang="en-US" sz="2000" dirty="0">
                <a:solidFill>
                  <a:prstClr val="black"/>
                </a:solidFill>
                <a:latin typeface="Times New Roman" panose="02020603050405020304" pitchFamily="18" charset="0"/>
                <a:cs typeface="Times New Roman" panose="02020603050405020304" pitchFamily="18" charset="0"/>
              </a:rPr>
              <a:t>1.	Three-phase primary “main” feeder</a:t>
            </a:r>
          </a:p>
          <a:p>
            <a:pPr lvl="1" eaLnBrk="1" fontAlgn="auto" hangingPunct="1">
              <a:spcBef>
                <a:spcPts val="0"/>
              </a:spcBef>
              <a:spcAft>
                <a:spcPts val="0"/>
              </a:spcAft>
            </a:pPr>
            <a:r>
              <a:rPr lang="en-US" sz="2000" dirty="0">
                <a:solidFill>
                  <a:prstClr val="black"/>
                </a:solidFill>
                <a:latin typeface="Times New Roman" panose="02020603050405020304" pitchFamily="18" charset="0"/>
                <a:cs typeface="Times New Roman" panose="02020603050405020304" pitchFamily="18" charset="0"/>
              </a:rPr>
              <a:t>2.	Three-phase, two-phase (“V” phase), and single-phase laterals</a:t>
            </a:r>
          </a:p>
          <a:p>
            <a:pPr lvl="1" eaLnBrk="1" fontAlgn="auto" hangingPunct="1">
              <a:spcBef>
                <a:spcPts val="0"/>
              </a:spcBef>
              <a:spcAft>
                <a:spcPts val="0"/>
              </a:spcAft>
            </a:pPr>
            <a:r>
              <a:rPr lang="en-US" sz="2000" dirty="0">
                <a:solidFill>
                  <a:prstClr val="black"/>
                </a:solidFill>
                <a:latin typeface="Times New Roman" panose="02020603050405020304" pitchFamily="18" charset="0"/>
                <a:cs typeface="Times New Roman" panose="02020603050405020304" pitchFamily="18" charset="0"/>
              </a:rPr>
              <a:t>3.	Step-type voltage regulators</a:t>
            </a:r>
          </a:p>
          <a:p>
            <a:pPr lvl="1" eaLnBrk="1" fontAlgn="auto" hangingPunct="1">
              <a:spcBef>
                <a:spcPts val="0"/>
              </a:spcBef>
              <a:spcAft>
                <a:spcPts val="0"/>
              </a:spcAft>
            </a:pPr>
            <a:r>
              <a:rPr lang="en-US" sz="2000" dirty="0">
                <a:solidFill>
                  <a:prstClr val="black"/>
                </a:solidFill>
                <a:latin typeface="Times New Roman" panose="02020603050405020304" pitchFamily="18" charset="0"/>
                <a:cs typeface="Times New Roman" panose="02020603050405020304" pitchFamily="18" charset="0"/>
              </a:rPr>
              <a:t>4.	In-line transformers</a:t>
            </a:r>
          </a:p>
          <a:p>
            <a:pPr lvl="1" eaLnBrk="1" fontAlgn="auto" hangingPunct="1">
              <a:spcBef>
                <a:spcPts val="0"/>
              </a:spcBef>
              <a:spcAft>
                <a:spcPts val="0"/>
              </a:spcAft>
            </a:pPr>
            <a:r>
              <a:rPr lang="en-US" sz="2000" dirty="0">
                <a:solidFill>
                  <a:prstClr val="black"/>
                </a:solidFill>
                <a:latin typeface="Times New Roman" panose="02020603050405020304" pitchFamily="18" charset="0"/>
                <a:cs typeface="Times New Roman" panose="02020603050405020304" pitchFamily="18" charset="0"/>
              </a:rPr>
              <a:t>5.	Shunt capacitor banks</a:t>
            </a:r>
          </a:p>
          <a:p>
            <a:pPr lvl="1" eaLnBrk="1" fontAlgn="auto" hangingPunct="1">
              <a:spcBef>
                <a:spcPts val="0"/>
              </a:spcBef>
              <a:spcAft>
                <a:spcPts val="0"/>
              </a:spcAft>
            </a:pPr>
            <a:r>
              <a:rPr lang="en-US" sz="2000" dirty="0">
                <a:solidFill>
                  <a:prstClr val="black"/>
                </a:solidFill>
                <a:latin typeface="Times New Roman" panose="02020603050405020304" pitchFamily="18" charset="0"/>
                <a:cs typeface="Times New Roman" panose="02020603050405020304" pitchFamily="18" charset="0"/>
              </a:rPr>
              <a:t>6.	Distribution transformers</a:t>
            </a:r>
          </a:p>
          <a:p>
            <a:pPr lvl="1" eaLnBrk="1" fontAlgn="auto" hangingPunct="1">
              <a:spcBef>
                <a:spcPts val="0"/>
              </a:spcBef>
              <a:spcAft>
                <a:spcPts val="0"/>
              </a:spcAft>
            </a:pPr>
            <a:r>
              <a:rPr lang="en-US" sz="2000" dirty="0">
                <a:solidFill>
                  <a:prstClr val="black"/>
                </a:solidFill>
                <a:latin typeface="Times New Roman" panose="02020603050405020304" pitchFamily="18" charset="0"/>
                <a:cs typeface="Times New Roman" panose="02020603050405020304" pitchFamily="18" charset="0"/>
              </a:rPr>
              <a:t>7.	</a:t>
            </a:r>
            <a:r>
              <a:rPr lang="en-US" sz="2000" dirty="0" err="1">
                <a:solidFill>
                  <a:prstClr val="black"/>
                </a:solidFill>
                <a:latin typeface="Times New Roman" panose="02020603050405020304" pitchFamily="18" charset="0"/>
                <a:cs typeface="Times New Roman" panose="02020603050405020304" pitchFamily="18" charset="0"/>
              </a:rPr>
              <a:t>Secondaries</a:t>
            </a:r>
            <a:endParaRPr lang="en-US" sz="2000" dirty="0">
              <a:solidFill>
                <a:prstClr val="black"/>
              </a:solidFill>
              <a:latin typeface="Times New Roman" panose="02020603050405020304" pitchFamily="18" charset="0"/>
              <a:cs typeface="Times New Roman" panose="02020603050405020304" pitchFamily="18" charset="0"/>
            </a:endParaRPr>
          </a:p>
          <a:p>
            <a:pPr lvl="1" eaLnBrk="1" fontAlgn="auto" hangingPunct="1">
              <a:spcBef>
                <a:spcPts val="0"/>
              </a:spcBef>
              <a:spcAft>
                <a:spcPts val="0"/>
              </a:spcAft>
            </a:pPr>
            <a:r>
              <a:rPr lang="en-US" sz="2000" dirty="0">
                <a:solidFill>
                  <a:prstClr val="black"/>
                </a:solidFill>
                <a:latin typeface="Times New Roman" panose="02020603050405020304" pitchFamily="18" charset="0"/>
                <a:cs typeface="Times New Roman" panose="02020603050405020304" pitchFamily="18" charset="0"/>
              </a:rPr>
              <a:t>8.	Three-phase, two-phase, and single-phase loads</a:t>
            </a:r>
          </a:p>
        </p:txBody>
      </p:sp>
      <p:sp>
        <p:nvSpPr>
          <p:cNvPr id="8" name="TextBox 7"/>
          <p:cNvSpPr txBox="1"/>
          <p:nvPr/>
        </p:nvSpPr>
        <p:spPr>
          <a:xfrm>
            <a:off x="644304" y="3886200"/>
            <a:ext cx="8194895" cy="2246769"/>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The loading of a distribution feeder is inherently unbalanced because of the large number of unequal single-phase loads that must be served. </a:t>
            </a:r>
          </a:p>
          <a:p>
            <a:pPr marL="285750" indent="-285750" eaLnBrk="1" fontAlgn="auto" hangingPunct="1">
              <a:spcBef>
                <a:spcPts val="0"/>
              </a:spcBef>
              <a:spcAft>
                <a:spcPts val="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An additional unbalance is introduced by the </a:t>
            </a:r>
            <a:r>
              <a:rPr lang="en-US" sz="2000" dirty="0" err="1">
                <a:solidFill>
                  <a:prstClr val="black"/>
                </a:solidFill>
                <a:latin typeface="Times New Roman" panose="02020603050405020304" pitchFamily="18" charset="0"/>
                <a:cs typeface="Times New Roman" panose="02020603050405020304" pitchFamily="18" charset="0"/>
              </a:rPr>
              <a:t>nonequilateral</a:t>
            </a:r>
            <a:r>
              <a:rPr lang="en-US" sz="2000" dirty="0">
                <a:solidFill>
                  <a:prstClr val="black"/>
                </a:solidFill>
                <a:latin typeface="Times New Roman" panose="02020603050405020304" pitchFamily="18" charset="0"/>
                <a:cs typeface="Times New Roman" panose="02020603050405020304" pitchFamily="18" charset="0"/>
              </a:rPr>
              <a:t> conductor </a:t>
            </a:r>
            <a:r>
              <a:rPr lang="en-US" sz="2000" dirty="0" err="1">
                <a:solidFill>
                  <a:prstClr val="black"/>
                </a:solidFill>
                <a:latin typeface="Times New Roman" panose="02020603050405020304" pitchFamily="18" charset="0"/>
                <a:cs typeface="Times New Roman" panose="02020603050405020304" pitchFamily="18" charset="0"/>
              </a:rPr>
              <a:t>spacings</a:t>
            </a:r>
            <a:r>
              <a:rPr lang="en-US" sz="2000" dirty="0">
                <a:solidFill>
                  <a:prstClr val="black"/>
                </a:solidFill>
                <a:latin typeface="Times New Roman" panose="02020603050405020304" pitchFamily="18" charset="0"/>
                <a:cs typeface="Times New Roman" panose="02020603050405020304" pitchFamily="18" charset="0"/>
              </a:rPr>
              <a:t> of the three-phase overhead and underground line segments.</a:t>
            </a:r>
          </a:p>
          <a:p>
            <a:pPr marL="285750" indent="-285750" eaLnBrk="1" fontAlgn="auto" hangingPunct="1">
              <a:spcBef>
                <a:spcPts val="0"/>
              </a:spcBef>
              <a:spcAft>
                <a:spcPts val="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Conventional power-flow and short-circuit programs used for transmission system studies are not adequate.</a:t>
            </a:r>
          </a:p>
          <a:p>
            <a:pPr marL="285750" indent="-285750" eaLnBrk="1" fontAlgn="auto" hangingPunct="1">
              <a:spcBef>
                <a:spcPts val="0"/>
              </a:spcBef>
              <a:spcAft>
                <a:spcPts val="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Three-phase models of the major components must be utilized. </a:t>
            </a: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6316560" y="2061360"/>
              <a:ext cx="289440" cy="558360"/>
            </p14:xfrm>
          </p:contentPart>
        </mc:Choice>
        <mc:Fallback xmlns="">
          <p:pic>
            <p:nvPicPr>
              <p:cNvPr id="6" name="Ink 5"/>
              <p:cNvPicPr/>
              <p:nvPr/>
            </p:nvPicPr>
            <p:blipFill>
              <a:blip r:embed="rId4"/>
              <a:stretch>
                <a:fillRect/>
              </a:stretch>
            </p:blipFill>
            <p:spPr>
              <a:xfrm>
                <a:off x="6311520" y="2057760"/>
                <a:ext cx="297720" cy="564480"/>
              </a:xfrm>
              <a:prstGeom prst="rect">
                <a:avLst/>
              </a:prstGeom>
            </p:spPr>
          </p:pic>
        </mc:Fallback>
      </mc:AlternateContent>
    </p:spTree>
    <p:extLst>
      <p:ext uri="{BB962C8B-B14F-4D97-AF65-F5344CB8AC3E}">
        <p14:creationId xmlns:p14="http://schemas.microsoft.com/office/powerpoint/2010/main" val="1735600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8724900" cy="591064"/>
          </a:xfrm>
        </p:spPr>
        <p:txBody>
          <a:bodyPr/>
          <a:lstStyle/>
          <a:p>
            <a:r>
              <a:rPr lang="en-US" sz="2800" dirty="0">
                <a:latin typeface="Times New Roman" panose="02020603050405020304" pitchFamily="18" charset="0"/>
                <a:cs typeface="Times New Roman" panose="02020603050405020304" pitchFamily="18" charset="0"/>
              </a:rPr>
              <a:t>Illustration of load connected to a distribution transformer</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7" name="Picture 6">
            <a:extLst>
              <a:ext uri="{FF2B5EF4-FFF2-40B4-BE49-F238E27FC236}">
                <a16:creationId xmlns:a16="http://schemas.microsoft.com/office/drawing/2014/main" id="{861C2F2F-7A2D-1142-A4C5-6DFA24E8CBA8}"/>
              </a:ext>
            </a:extLst>
          </p:cNvPr>
          <p:cNvPicPr>
            <a:picLocks noChangeAspect="1"/>
          </p:cNvPicPr>
          <p:nvPr/>
        </p:nvPicPr>
        <p:blipFill>
          <a:blip r:embed="rId3"/>
          <a:stretch>
            <a:fillRect/>
          </a:stretch>
        </p:blipFill>
        <p:spPr>
          <a:xfrm>
            <a:off x="190500" y="1663700"/>
            <a:ext cx="8763000" cy="3822700"/>
          </a:xfrm>
          <a:prstGeom prst="rect">
            <a:avLst/>
          </a:prstGeom>
        </p:spPr>
      </p:pic>
    </p:spTree>
    <p:extLst>
      <p:ext uri="{BB962C8B-B14F-4D97-AF65-F5344CB8AC3E}">
        <p14:creationId xmlns:p14="http://schemas.microsoft.com/office/powerpoint/2010/main" val="634278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Typical daily load profiles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6" name="Picture 5"/>
          <p:cNvPicPr>
            <a:picLocks noChangeAspect="1"/>
          </p:cNvPicPr>
          <p:nvPr/>
        </p:nvPicPr>
        <p:blipFill>
          <a:blip r:embed="rId3"/>
          <a:stretch>
            <a:fillRect/>
          </a:stretch>
        </p:blipFill>
        <p:spPr>
          <a:xfrm>
            <a:off x="1447800" y="930238"/>
            <a:ext cx="6553200" cy="5194257"/>
          </a:xfrm>
          <a:prstGeom prst="rect">
            <a:avLst/>
          </a:prstGeom>
        </p:spPr>
      </p:pic>
    </p:spTree>
    <p:extLst>
      <p:ext uri="{BB962C8B-B14F-4D97-AF65-F5344CB8AC3E}">
        <p14:creationId xmlns:p14="http://schemas.microsoft.com/office/powerpoint/2010/main" val="604328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Aggregate load curves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7" name="Picture 6">
            <a:extLst>
              <a:ext uri="{FF2B5EF4-FFF2-40B4-BE49-F238E27FC236}">
                <a16:creationId xmlns:a16="http://schemas.microsoft.com/office/drawing/2014/main" id="{EDB62EE3-B045-F14E-8252-AB014D29568E}"/>
              </a:ext>
            </a:extLst>
          </p:cNvPr>
          <p:cNvPicPr>
            <a:picLocks noChangeAspect="1"/>
          </p:cNvPicPr>
          <p:nvPr/>
        </p:nvPicPr>
        <p:blipFill>
          <a:blip r:embed="rId3"/>
          <a:stretch>
            <a:fillRect/>
          </a:stretch>
        </p:blipFill>
        <p:spPr>
          <a:xfrm>
            <a:off x="13699" y="914400"/>
            <a:ext cx="8990850" cy="4038600"/>
          </a:xfrm>
          <a:prstGeom prst="rect">
            <a:avLst/>
          </a:prstGeom>
        </p:spPr>
      </p:pic>
      <p:sp>
        <p:nvSpPr>
          <p:cNvPr id="3" name="Rectangle 2"/>
          <p:cNvSpPr/>
          <p:nvPr/>
        </p:nvSpPr>
        <p:spPr>
          <a:xfrm>
            <a:off x="393071" y="4995875"/>
            <a:ext cx="8305800" cy="1323439"/>
          </a:xfrm>
          <a:prstGeom prst="rect">
            <a:avLst/>
          </a:prstGeom>
        </p:spPr>
        <p:txBody>
          <a:bodyPr wrap="square">
            <a:spAutoFit/>
          </a:bodyPr>
          <a:lstStyle/>
          <a:p>
            <a:r>
              <a:rPr lang="en-US" sz="2000" dirty="0"/>
              <a:t>Development of aggregate load curves for winter peak period. Miscellaneous load includes street lighting and sales to other agencies. Dashed curve shown on system load diagram is actual system generation sent out. Solid curve is based on group load study data. </a:t>
            </a:r>
          </a:p>
        </p:txBody>
      </p:sp>
    </p:spTree>
    <p:extLst>
      <p:ext uri="{BB962C8B-B14F-4D97-AF65-F5344CB8AC3E}">
        <p14:creationId xmlns:p14="http://schemas.microsoft.com/office/powerpoint/2010/main" val="152955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Voltage drop at peak load</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8" name="Picture 7">
            <a:extLst>
              <a:ext uri="{FF2B5EF4-FFF2-40B4-BE49-F238E27FC236}">
                <a16:creationId xmlns:a16="http://schemas.microsoft.com/office/drawing/2014/main" id="{028A89DE-938F-AB4C-A221-EBE6F1AA5794}"/>
              </a:ext>
            </a:extLst>
          </p:cNvPr>
          <p:cNvPicPr>
            <a:picLocks noChangeAspect="1"/>
          </p:cNvPicPr>
          <p:nvPr/>
        </p:nvPicPr>
        <p:blipFill>
          <a:blip r:embed="rId3"/>
          <a:stretch>
            <a:fillRect/>
          </a:stretch>
        </p:blipFill>
        <p:spPr>
          <a:xfrm>
            <a:off x="838200" y="892821"/>
            <a:ext cx="7401642" cy="5414158"/>
          </a:xfrm>
          <a:prstGeom prst="rect">
            <a:avLst/>
          </a:prstGeom>
        </p:spPr>
      </p:pic>
    </p:spTree>
    <p:extLst>
      <p:ext uri="{BB962C8B-B14F-4D97-AF65-F5344CB8AC3E}">
        <p14:creationId xmlns:p14="http://schemas.microsoft.com/office/powerpoint/2010/main" val="3801284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Annual utility distribution budgets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6" name="Picture 5"/>
          <p:cNvPicPr>
            <a:picLocks noChangeAspect="1"/>
          </p:cNvPicPr>
          <p:nvPr/>
        </p:nvPicPr>
        <p:blipFill>
          <a:blip r:embed="rId3"/>
          <a:stretch>
            <a:fillRect/>
          </a:stretch>
        </p:blipFill>
        <p:spPr>
          <a:xfrm>
            <a:off x="715561" y="1219200"/>
            <a:ext cx="7939552" cy="2683569"/>
          </a:xfrm>
          <a:prstGeom prst="rect">
            <a:avLst/>
          </a:prstGeom>
        </p:spPr>
      </p:pic>
      <p:sp>
        <p:nvSpPr>
          <p:cNvPr id="3" name="Rectangle 2"/>
          <p:cNvSpPr/>
          <p:nvPr/>
        </p:nvSpPr>
        <p:spPr>
          <a:xfrm>
            <a:off x="933660" y="4292406"/>
            <a:ext cx="7615492" cy="1692771"/>
          </a:xfrm>
          <a:prstGeom prst="rect">
            <a:avLst/>
          </a:prstGeom>
        </p:spPr>
        <p:txBody>
          <a:bodyPr wrap="square">
            <a:spAutoFit/>
          </a:bodyPr>
          <a:lstStyle/>
          <a:p>
            <a:pPr marL="457200" indent="-457200">
              <a:buFont typeface="Arial" panose="020B0604020202020204" pitchFamily="34" charset="0"/>
              <a:buChar char="•"/>
            </a:pPr>
            <a:r>
              <a:rPr lang="en-US" sz="2600" dirty="0"/>
              <a:t>Numbers are in U.S. dollars.</a:t>
            </a:r>
          </a:p>
          <a:p>
            <a:pPr marL="457200" indent="-457200">
              <a:buFont typeface="Arial" panose="020B0604020202020204" pitchFamily="34" charset="0"/>
              <a:buChar char="•"/>
            </a:pPr>
            <a:r>
              <a:rPr lang="en-US" sz="2600" dirty="0"/>
              <a:t>Distribution systems are capital-intensive business.</a:t>
            </a:r>
          </a:p>
          <a:p>
            <a:pPr marL="457200" indent="-457200">
              <a:buFont typeface="Arial" panose="020B0604020202020204" pitchFamily="34" charset="0"/>
              <a:buChar char="•"/>
            </a:pPr>
            <a:r>
              <a:rPr lang="en-US" sz="2600" dirty="0"/>
              <a:t>Distribution asset: 49.5% of the total distribution resource; labor: 21.8%; materials: 12.9%.</a:t>
            </a:r>
          </a:p>
        </p:txBody>
      </p:sp>
    </p:spTree>
    <p:extLst>
      <p:ext uri="{BB962C8B-B14F-4D97-AF65-F5344CB8AC3E}">
        <p14:creationId xmlns:p14="http://schemas.microsoft.com/office/powerpoint/2010/main" val="1703156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Distribution circuit loss statistics (Percent)</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7" name="Picture 6"/>
          <p:cNvPicPr>
            <a:picLocks noChangeAspect="1"/>
          </p:cNvPicPr>
          <p:nvPr/>
        </p:nvPicPr>
        <p:blipFill>
          <a:blip r:embed="rId3"/>
          <a:stretch>
            <a:fillRect/>
          </a:stretch>
        </p:blipFill>
        <p:spPr>
          <a:xfrm>
            <a:off x="152400" y="1524000"/>
            <a:ext cx="8689205" cy="3735546"/>
          </a:xfrm>
          <a:prstGeom prst="rect">
            <a:avLst/>
          </a:prstGeom>
        </p:spPr>
      </p:pic>
    </p:spTree>
    <p:extLst>
      <p:ext uri="{BB962C8B-B14F-4D97-AF65-F5344CB8AC3E}">
        <p14:creationId xmlns:p14="http://schemas.microsoft.com/office/powerpoint/2010/main" val="283852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8305800" cy="591064"/>
          </a:xfrm>
        </p:spPr>
        <p:txBody>
          <a:bodyPr/>
          <a:lstStyle/>
          <a:p>
            <a:r>
              <a:rPr lang="en-US" sz="2800" dirty="0">
                <a:latin typeface="Times New Roman" panose="02020603050405020304" pitchFamily="18" charset="0"/>
                <a:cs typeface="Times New Roman" panose="02020603050405020304" pitchFamily="18" charset="0"/>
              </a:rPr>
              <a:t>North American versus European distribution layouts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6" name="Picture 5"/>
          <p:cNvPicPr>
            <a:picLocks noChangeAspect="1"/>
          </p:cNvPicPr>
          <p:nvPr/>
        </p:nvPicPr>
        <p:blipFill>
          <a:blip r:embed="rId3"/>
          <a:stretch>
            <a:fillRect/>
          </a:stretch>
        </p:blipFill>
        <p:spPr>
          <a:xfrm>
            <a:off x="1524000" y="724773"/>
            <a:ext cx="6254241" cy="5468779"/>
          </a:xfrm>
          <a:prstGeom prst="rect">
            <a:avLst/>
          </a:prstGeom>
        </p:spPr>
      </p:pic>
    </p:spTree>
    <p:extLst>
      <p:ext uri="{BB962C8B-B14F-4D97-AF65-F5344CB8AC3E}">
        <p14:creationId xmlns:p14="http://schemas.microsoft.com/office/powerpoint/2010/main" val="1537775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8305800" cy="591064"/>
          </a:xfrm>
        </p:spPr>
        <p:txBody>
          <a:bodyPr/>
          <a:lstStyle/>
          <a:p>
            <a:r>
              <a:rPr lang="en-US" sz="2800" dirty="0">
                <a:latin typeface="Times New Roman" panose="02020603050405020304" pitchFamily="18" charset="0"/>
                <a:cs typeface="Times New Roman" panose="02020603050405020304" pitchFamily="18" charset="0"/>
              </a:rPr>
              <a:t>North American versus European distribution layouts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sp>
        <p:nvSpPr>
          <p:cNvPr id="3" name="Rectangle 2"/>
          <p:cNvSpPr/>
          <p:nvPr/>
        </p:nvSpPr>
        <p:spPr>
          <a:xfrm>
            <a:off x="533400" y="940627"/>
            <a:ext cx="8229600" cy="5509200"/>
          </a:xfrm>
          <a:prstGeom prst="rect">
            <a:avLst/>
          </a:prstGeom>
        </p:spPr>
        <p:txBody>
          <a:bodyPr wrap="square">
            <a:spAutoFit/>
          </a:bodyPr>
          <a:lstStyle/>
          <a:p>
            <a:pPr marL="285750" indent="-285750" algn="just">
              <a:buFont typeface="Arial" panose="020B0604020202020204" pitchFamily="34" charset="0"/>
              <a:buChar char="•"/>
            </a:pPr>
            <a:r>
              <a:rPr lang="en-US" sz="1600" dirty="0"/>
              <a:t>Distribution systems around the world have evolved into different forms. The two main designs are North American and European.</a:t>
            </a:r>
          </a:p>
          <a:p>
            <a:pPr marL="285750" indent="-285750" algn="just">
              <a:buFont typeface="Arial" panose="020B0604020202020204" pitchFamily="34" charset="0"/>
              <a:buChar char="•"/>
            </a:pPr>
            <a:r>
              <a:rPr lang="en-US" sz="1600" dirty="0"/>
              <a:t>For both forms, hardware is much the same: conductors, cables, insulators, arresters, regulators, and transformers are very similar. Both systems are radial, and voltages and power carrying capabilities are similar. </a:t>
            </a:r>
          </a:p>
          <a:p>
            <a:pPr marL="285750" indent="-285750" algn="just">
              <a:buFont typeface="Arial" panose="020B0604020202020204" pitchFamily="34" charset="0"/>
              <a:buChar char="•"/>
            </a:pPr>
            <a:r>
              <a:rPr lang="en-US" sz="1600" dirty="0"/>
              <a:t>The main differences are in layouts, configurations, and applications.</a:t>
            </a:r>
          </a:p>
          <a:p>
            <a:pPr marL="285750" indent="-285750" algn="just">
              <a:buFont typeface="Arial" panose="020B0604020202020204" pitchFamily="34" charset="0"/>
              <a:buChar char="•"/>
            </a:pPr>
            <a:r>
              <a:rPr lang="en-US" sz="1600" dirty="0"/>
              <a:t>Relative to North American designs, European systems have larger transformers and more customers per transformer. Most European transformers are three phase and on the order of 300 to 1000 kVA, much larger than the typical North American 25- or 50-kVA single-phase units.</a:t>
            </a:r>
          </a:p>
          <a:p>
            <a:pPr marL="285750" indent="-285750" algn="just">
              <a:buFont typeface="Arial" panose="020B0604020202020204" pitchFamily="34" charset="0"/>
              <a:buChar char="•"/>
            </a:pPr>
            <a:r>
              <a:rPr lang="en-US" sz="1600" dirty="0"/>
              <a:t>Secondary voltages have motivated many of the differences in distribution systems. North America has standardized on a 120/240-V secondary system; on these, voltage drop constrains how far utilities can run </a:t>
            </a:r>
            <a:r>
              <a:rPr lang="en-US" sz="1600" dirty="0" err="1"/>
              <a:t>secondaries</a:t>
            </a:r>
            <a:r>
              <a:rPr lang="en-US" sz="1600" dirty="0"/>
              <a:t>, typically not more than 250 ft. In European designs, higher secondary voltages allow </a:t>
            </a:r>
            <a:r>
              <a:rPr lang="en-US" sz="1600" dirty="0" err="1"/>
              <a:t>secondaries</a:t>
            </a:r>
            <a:r>
              <a:rPr lang="en-US" sz="1600" dirty="0"/>
              <a:t> to stretch to almost 1 mi. European </a:t>
            </a:r>
            <a:r>
              <a:rPr lang="en-US" sz="1600" dirty="0" err="1"/>
              <a:t>secondaries</a:t>
            </a:r>
            <a:r>
              <a:rPr lang="en-US" sz="1600" dirty="0"/>
              <a:t> are largely three phase and most European countries have a standard secondary voltage of 220, 230, or 240 V, twice the North American standard. With twice the voltage, a circuit feeding the same load can reach 4 times the distance. And, because three-phase </a:t>
            </a:r>
            <a:r>
              <a:rPr lang="en-US" sz="1600" dirty="0" err="1"/>
              <a:t>secondaries</a:t>
            </a:r>
            <a:r>
              <a:rPr lang="en-US" sz="1600" dirty="0"/>
              <a:t> can reach over twice the length of a single-phase secondary, overall, a European secondary can reach 8 times the length of an American secondary for a given load and voltage drop. </a:t>
            </a:r>
          </a:p>
          <a:p>
            <a:pPr marL="285750" indent="-285750" algn="just">
              <a:buFont typeface="Arial" panose="020B0604020202020204" pitchFamily="34" charset="0"/>
              <a:buChar char="•"/>
            </a:pPr>
            <a:r>
              <a:rPr lang="en-US" sz="1600" dirty="0"/>
              <a:t>In the European design, </a:t>
            </a:r>
            <a:r>
              <a:rPr lang="en-US" sz="1600" dirty="0" err="1"/>
              <a:t>secondaries</a:t>
            </a:r>
            <a:r>
              <a:rPr lang="en-US" sz="1600" dirty="0"/>
              <a:t> are used much like primary laterals in the North American design. In European designs, the primary is not tapped frequently, and primary-level fuses are not used as much. </a:t>
            </a:r>
          </a:p>
        </p:txBody>
      </p:sp>
    </p:spTree>
    <p:extLst>
      <p:ext uri="{BB962C8B-B14F-4D97-AF65-F5344CB8AC3E}">
        <p14:creationId xmlns:p14="http://schemas.microsoft.com/office/powerpoint/2010/main" val="177857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8686800" cy="591064"/>
          </a:xfrm>
        </p:spPr>
        <p:txBody>
          <a:bodyPr/>
          <a:lstStyle/>
          <a:p>
            <a:r>
              <a:rPr lang="en-US" sz="2800" dirty="0">
                <a:latin typeface="Times New Roman" panose="02020603050405020304" pitchFamily="18" charset="0"/>
                <a:cs typeface="Times New Roman" panose="02020603050405020304" pitchFamily="18" charset="0"/>
              </a:rPr>
              <a:t>Overview of electricity infrastructure and role of  electric power distribution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4</a:t>
            </a:fld>
            <a:endParaRPr lang="en-US" dirty="0"/>
          </a:p>
        </p:txBody>
      </p:sp>
      <p:sp>
        <p:nvSpPr>
          <p:cNvPr id="6" name="TextBox 5"/>
          <p:cNvSpPr txBox="1"/>
          <p:nvPr/>
        </p:nvSpPr>
        <p:spPr>
          <a:xfrm>
            <a:off x="4814181" y="1340773"/>
            <a:ext cx="4191000" cy="4801314"/>
          </a:xfrm>
          <a:prstGeom prst="rect">
            <a:avLst/>
          </a:prstGeom>
          <a:noFill/>
        </p:spPr>
        <p:txBody>
          <a:bodyPr wrap="square" rtlCol="0">
            <a:spAutoFit/>
          </a:bodyPr>
          <a:lstStyle/>
          <a:p>
            <a:pPr marL="342900" indent="-342900" algn="just">
              <a:buFont typeface="Arial" panose="020B0604020202020204" pitchFamily="34" charset="0"/>
              <a:buChar char="•"/>
            </a:pPr>
            <a:r>
              <a:rPr lang="en-US" sz="1800" dirty="0"/>
              <a:t>At a distribution substation, a substation transformer takes the incoming transmission-level voltage (35 to 230 kV) and steps it down to several distribution primary circuits, which fan out from the substation. </a:t>
            </a:r>
          </a:p>
          <a:p>
            <a:pPr marL="342900" indent="-342900" algn="just">
              <a:buFont typeface="Arial" panose="020B0604020202020204" pitchFamily="34" charset="0"/>
              <a:buChar char="•"/>
            </a:pPr>
            <a:r>
              <a:rPr lang="en-US" sz="1800" dirty="0"/>
              <a:t>Primary distribution lines are “medium-voltage” circuits, normally thought of as 600 V to 35 kV.</a:t>
            </a:r>
          </a:p>
          <a:p>
            <a:pPr marL="342900" indent="-342900" algn="just">
              <a:buFont typeface="Arial" panose="020B0604020202020204" pitchFamily="34" charset="0"/>
              <a:buChar char="•"/>
            </a:pPr>
            <a:r>
              <a:rPr lang="en-US" sz="1800" dirty="0"/>
              <a:t>Close to end users, a distribution transformer takes the primary distribution voltage and steps it down to a low-voltage secondary circuit (commonly 120/240 V).</a:t>
            </a:r>
          </a:p>
          <a:p>
            <a:pPr marL="342900" indent="-342900" algn="just">
              <a:buFont typeface="Arial" panose="020B0604020202020204" pitchFamily="34" charset="0"/>
              <a:buChar char="•"/>
            </a:pPr>
            <a:r>
              <a:rPr lang="en-US" sz="1800" dirty="0"/>
              <a:t>From the distribution transformer, the secondary distribution circuits connect to the end user.</a:t>
            </a:r>
          </a:p>
        </p:txBody>
      </p:sp>
      <p:pic>
        <p:nvPicPr>
          <p:cNvPr id="7" name="Picture 6"/>
          <p:cNvPicPr>
            <a:picLocks noChangeAspect="1"/>
          </p:cNvPicPr>
          <p:nvPr/>
        </p:nvPicPr>
        <p:blipFill>
          <a:blip r:embed="rId2"/>
          <a:stretch>
            <a:fillRect/>
          </a:stretch>
        </p:blipFill>
        <p:spPr>
          <a:xfrm>
            <a:off x="228600" y="1340773"/>
            <a:ext cx="4439262" cy="4739352"/>
          </a:xfrm>
          <a:prstGeom prst="rect">
            <a:avLst/>
          </a:prstGeom>
        </p:spPr>
      </p:pic>
      <p:sp>
        <p:nvSpPr>
          <p:cNvPr id="9" name="Rectangle 8"/>
          <p:cNvSpPr/>
          <p:nvPr/>
        </p:nvSpPr>
        <p:spPr>
          <a:xfrm>
            <a:off x="195668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spTree>
    <p:extLst>
      <p:ext uri="{BB962C8B-B14F-4D97-AF65-F5344CB8AC3E}">
        <p14:creationId xmlns:p14="http://schemas.microsoft.com/office/powerpoint/2010/main" val="3385753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Control and communication hierarchy</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pic>
        <p:nvPicPr>
          <p:cNvPr id="7" name="Picture 6">
            <a:extLst>
              <a:ext uri="{FF2B5EF4-FFF2-40B4-BE49-F238E27FC236}">
                <a16:creationId xmlns:a16="http://schemas.microsoft.com/office/drawing/2014/main" id="{8BA3ABDB-B933-7742-94DB-36121F880EEF}"/>
              </a:ext>
            </a:extLst>
          </p:cNvPr>
          <p:cNvPicPr>
            <a:picLocks noChangeAspect="1"/>
          </p:cNvPicPr>
          <p:nvPr/>
        </p:nvPicPr>
        <p:blipFill>
          <a:blip r:embed="rId3"/>
          <a:stretch>
            <a:fillRect/>
          </a:stretch>
        </p:blipFill>
        <p:spPr>
          <a:xfrm>
            <a:off x="413826" y="836000"/>
            <a:ext cx="5834574" cy="5412400"/>
          </a:xfrm>
          <a:prstGeom prst="rect">
            <a:avLst/>
          </a:prstGeom>
        </p:spPr>
      </p:pic>
      <p:sp>
        <p:nvSpPr>
          <p:cNvPr id="3" name="Rectangle 2"/>
          <p:cNvSpPr/>
          <p:nvPr/>
        </p:nvSpPr>
        <p:spPr>
          <a:xfrm>
            <a:off x="5638800" y="3429000"/>
            <a:ext cx="3048000" cy="1631216"/>
          </a:xfrm>
          <a:prstGeom prst="rect">
            <a:avLst/>
          </a:prstGeom>
        </p:spPr>
        <p:txBody>
          <a:bodyPr wrap="square">
            <a:spAutoFit/>
          </a:bodyPr>
          <a:lstStyle/>
          <a:p>
            <a:pPr marL="342900" lvl="0" indent="-342900" eaLnBrk="1" fontAlgn="auto" hangingPunct="1">
              <a:spcBef>
                <a:spcPct val="20000"/>
              </a:spcBef>
              <a:spcAft>
                <a:spcPts val="0"/>
              </a:spcAft>
              <a:buFont typeface="Arial" panose="020B0604020202020204" pitchFamily="34" charset="0"/>
              <a:buChar char="•"/>
            </a:pPr>
            <a:r>
              <a:rPr lang="en-US" sz="2000" dirty="0">
                <a:solidFill>
                  <a:prstClr val="black"/>
                </a:solidFill>
                <a:latin typeface="Calibri"/>
              </a:rPr>
              <a:t>From Chen, A.C.M., Automated power distribution, IEEE Spectrum, pp. 55–60, April </a:t>
            </a:r>
            <a:r>
              <a:rPr lang="en-US" sz="2000" b="1" dirty="0">
                <a:solidFill>
                  <a:prstClr val="black"/>
                </a:solidFill>
                <a:latin typeface="Calibri"/>
              </a:rPr>
              <a:t>1982</a:t>
            </a:r>
            <a:r>
              <a:rPr lang="en-US" sz="2000" dirty="0">
                <a:solidFill>
                  <a:prstClr val="black"/>
                </a:solidFill>
                <a:latin typeface="Calibri"/>
              </a:rPr>
              <a:t>. </a:t>
            </a:r>
          </a:p>
        </p:txBody>
      </p:sp>
    </p:spTree>
    <p:extLst>
      <p:ext uri="{BB962C8B-B14F-4D97-AF65-F5344CB8AC3E}">
        <p14:creationId xmlns:p14="http://schemas.microsoft.com/office/powerpoint/2010/main" val="1076301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Electricity rate structure</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685800" y="1190685"/>
            <a:ext cx="7620000" cy="4524315"/>
          </a:xfrm>
          <a:prstGeom prst="rect">
            <a:avLst/>
          </a:prstGeom>
        </p:spPr>
        <p:txBody>
          <a:bodyPr wrap="square">
            <a:spAutoFit/>
          </a:bodyPr>
          <a:lstStyle/>
          <a:p>
            <a:pPr marL="457200" indent="-457200">
              <a:buFont typeface="Arial" panose="020B0604020202020204" pitchFamily="34" charset="0"/>
              <a:buChar char="•"/>
            </a:pPr>
            <a:r>
              <a:rPr lang="en-US" sz="3200" dirty="0"/>
              <a:t>There are several types of rate structures used by the utilities, and some of them are</a:t>
            </a:r>
          </a:p>
          <a:p>
            <a:pPr marL="914400" lvl="1" indent="-457200">
              <a:buFont typeface="Wingdings" panose="05000000000000000000" pitchFamily="2" charset="2"/>
              <a:buChar char="Ø"/>
            </a:pPr>
            <a:r>
              <a:rPr lang="en-US" sz="3200" dirty="0"/>
              <a:t>Flat demand rate structure</a:t>
            </a:r>
          </a:p>
          <a:p>
            <a:pPr marL="914400" lvl="1" indent="-457200">
              <a:buFont typeface="Wingdings" panose="05000000000000000000" pitchFamily="2" charset="2"/>
              <a:buChar char="Ø"/>
            </a:pPr>
            <a:r>
              <a:rPr lang="en-US" sz="3200" dirty="0"/>
              <a:t>Straight-line meter rate structure</a:t>
            </a:r>
          </a:p>
          <a:p>
            <a:pPr marL="914400" lvl="1" indent="-457200">
              <a:buFont typeface="Wingdings" panose="05000000000000000000" pitchFamily="2" charset="2"/>
              <a:buChar char="Ø"/>
            </a:pPr>
            <a:r>
              <a:rPr lang="en-US" sz="3200" dirty="0"/>
              <a:t>Block meter rate structure</a:t>
            </a:r>
          </a:p>
          <a:p>
            <a:pPr marL="914400" lvl="1" indent="-457200">
              <a:buFont typeface="Wingdings" panose="05000000000000000000" pitchFamily="2" charset="2"/>
              <a:buChar char="Ø"/>
            </a:pPr>
            <a:r>
              <a:rPr lang="en-US" sz="3200" dirty="0"/>
              <a:t>Demand rate structure</a:t>
            </a:r>
          </a:p>
          <a:p>
            <a:pPr marL="914400" lvl="1" indent="-457200">
              <a:buFont typeface="Wingdings" panose="05000000000000000000" pitchFamily="2" charset="2"/>
              <a:buChar char="Ø"/>
            </a:pPr>
            <a:r>
              <a:rPr lang="en-US" sz="3200" dirty="0"/>
              <a:t>Season rate structure</a:t>
            </a:r>
          </a:p>
          <a:p>
            <a:pPr marL="914400" lvl="1" indent="-457200">
              <a:buFont typeface="Wingdings" panose="05000000000000000000" pitchFamily="2" charset="2"/>
              <a:buChar char="Ø"/>
            </a:pPr>
            <a:r>
              <a:rPr lang="en-US" sz="3200" dirty="0"/>
              <a:t>Time-of-day (or peak-load pricing) structure</a:t>
            </a:r>
          </a:p>
        </p:txBody>
      </p:sp>
    </p:spTree>
    <p:extLst>
      <p:ext uri="{BB962C8B-B14F-4D97-AF65-F5344CB8AC3E}">
        <p14:creationId xmlns:p14="http://schemas.microsoft.com/office/powerpoint/2010/main" val="1462269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Electricity rate structure</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609600" y="909221"/>
            <a:ext cx="8153400" cy="5262979"/>
          </a:xfrm>
          <a:prstGeom prst="rect">
            <a:avLst/>
          </a:prstGeom>
        </p:spPr>
        <p:txBody>
          <a:bodyPr wrap="square">
            <a:spAutoFit/>
          </a:bodyPr>
          <a:lstStyle/>
          <a:p>
            <a:pPr marL="457200" lvl="0" indent="-457200" algn="just">
              <a:buFont typeface="Arial" panose="020B0604020202020204" pitchFamily="34" charset="0"/>
              <a:buChar char="•"/>
            </a:pPr>
            <a:r>
              <a:rPr lang="en-US" sz="1600" dirty="0">
                <a:solidFill>
                  <a:srgbClr val="000000"/>
                </a:solidFill>
              </a:rPr>
              <a:t>The flat rate structure provides a constant price per </a:t>
            </a:r>
            <a:r>
              <a:rPr lang="en-US" sz="1600" dirty="0" err="1">
                <a:solidFill>
                  <a:srgbClr val="000000"/>
                </a:solidFill>
              </a:rPr>
              <a:t>kilowatthour</a:t>
            </a:r>
            <a:r>
              <a:rPr lang="en-US" sz="1600" dirty="0">
                <a:solidFill>
                  <a:srgbClr val="000000"/>
                </a:solidFill>
              </a:rPr>
              <a:t>, which does not change with the time of use, season, or volume. </a:t>
            </a:r>
          </a:p>
          <a:p>
            <a:pPr marL="457200" lvl="0" indent="-457200" algn="just">
              <a:buFont typeface="Arial" panose="020B0604020202020204" pitchFamily="34" charset="0"/>
              <a:buChar char="•"/>
            </a:pPr>
            <a:r>
              <a:rPr lang="en-US" sz="1600" dirty="0">
                <a:solidFill>
                  <a:srgbClr val="000000"/>
                </a:solidFill>
              </a:rPr>
              <a:t>The straight-line meter rate structure is similar to the flat structure. It provides a single price per </a:t>
            </a:r>
            <a:r>
              <a:rPr lang="en-US" sz="1600" dirty="0" err="1">
                <a:solidFill>
                  <a:srgbClr val="000000"/>
                </a:solidFill>
              </a:rPr>
              <a:t>kilowatthour</a:t>
            </a:r>
            <a:r>
              <a:rPr lang="en-US" sz="1600" dirty="0">
                <a:solidFill>
                  <a:srgbClr val="000000"/>
                </a:solidFill>
              </a:rPr>
              <a:t> without considering customer demand costs.</a:t>
            </a:r>
          </a:p>
          <a:p>
            <a:pPr marL="457200" lvl="0" indent="-457200" algn="just">
              <a:buFont typeface="Arial" panose="020B0604020202020204" pitchFamily="34" charset="0"/>
              <a:buChar char="•"/>
            </a:pPr>
            <a:r>
              <a:rPr lang="en-US" sz="1600" dirty="0">
                <a:solidFill>
                  <a:srgbClr val="000000"/>
                </a:solidFill>
              </a:rPr>
              <a:t>The block meter rate structure provides lower prices for greater usage, that is, it gives certain prices per </a:t>
            </a:r>
            <a:r>
              <a:rPr lang="en-US" sz="1600" dirty="0" err="1">
                <a:solidFill>
                  <a:srgbClr val="000000"/>
                </a:solidFill>
              </a:rPr>
              <a:t>kilowatthour</a:t>
            </a:r>
            <a:r>
              <a:rPr lang="en-US" sz="1600" dirty="0">
                <a:solidFill>
                  <a:srgbClr val="000000"/>
                </a:solidFill>
              </a:rPr>
              <a:t> for various </a:t>
            </a:r>
            <a:r>
              <a:rPr lang="en-US" sz="1600" dirty="0" err="1">
                <a:solidFill>
                  <a:srgbClr val="000000"/>
                </a:solidFill>
              </a:rPr>
              <a:t>kilowatthour</a:t>
            </a:r>
            <a:r>
              <a:rPr lang="en-US" sz="1600" dirty="0">
                <a:solidFill>
                  <a:srgbClr val="000000"/>
                </a:solidFill>
              </a:rPr>
              <a:t> blocks where the price per </a:t>
            </a:r>
            <a:r>
              <a:rPr lang="en-US" sz="1600" dirty="0" err="1">
                <a:solidFill>
                  <a:srgbClr val="000000"/>
                </a:solidFill>
              </a:rPr>
              <a:t>kilowatthour</a:t>
            </a:r>
            <a:r>
              <a:rPr lang="en-US" sz="1600" dirty="0">
                <a:solidFill>
                  <a:srgbClr val="000000"/>
                </a:solidFill>
              </a:rPr>
              <a:t> decreases for succeeding blocks. Theoretically, it does not encourage energy conservation and off-peak usage. Therefore, it causes a greater than necessary peak and, consequently, excess idle generation capacity during most of the time, resulting in higher rates to compensate the cost of a greater peak-load capacity.</a:t>
            </a:r>
          </a:p>
          <a:p>
            <a:pPr marL="457200" lvl="0" indent="-457200" algn="just">
              <a:buFont typeface="Arial" panose="020B0604020202020204" pitchFamily="34" charset="0"/>
              <a:buChar char="•"/>
            </a:pPr>
            <a:r>
              <a:rPr lang="en-US" sz="1600" dirty="0">
                <a:solidFill>
                  <a:srgbClr val="000000"/>
                </a:solidFill>
              </a:rPr>
              <a:t>The demand rate structure recognizes load factor and consequently provides separate charges for demand and energy. It gives either a constant price per </a:t>
            </a:r>
            <a:r>
              <a:rPr lang="en-US" sz="1600" dirty="0" err="1">
                <a:solidFill>
                  <a:srgbClr val="000000"/>
                </a:solidFill>
              </a:rPr>
              <a:t>kilowatthour</a:t>
            </a:r>
            <a:r>
              <a:rPr lang="en-US" sz="1600" dirty="0">
                <a:solidFill>
                  <a:srgbClr val="000000"/>
                </a:solidFill>
              </a:rPr>
              <a:t> consumed or a decreasing price per </a:t>
            </a:r>
            <a:r>
              <a:rPr lang="en-US" sz="1600" dirty="0" err="1">
                <a:solidFill>
                  <a:srgbClr val="000000"/>
                </a:solidFill>
              </a:rPr>
              <a:t>kilowatthour</a:t>
            </a:r>
            <a:r>
              <a:rPr lang="en-US" sz="1600" dirty="0">
                <a:solidFill>
                  <a:srgbClr val="000000"/>
                </a:solidFill>
              </a:rPr>
              <a:t> for succeeding blocks of energy used.</a:t>
            </a:r>
          </a:p>
          <a:p>
            <a:pPr marL="457200" lvl="0" indent="-457200" algn="just">
              <a:buFont typeface="Arial" panose="020B0604020202020204" pitchFamily="34" charset="0"/>
              <a:buChar char="•"/>
            </a:pPr>
            <a:r>
              <a:rPr lang="en-US" sz="1600" dirty="0">
                <a:solidFill>
                  <a:srgbClr val="000000"/>
                </a:solidFill>
              </a:rPr>
              <a:t>The seasonal rate structure specifies higher prices per </a:t>
            </a:r>
            <a:r>
              <a:rPr lang="en-US" sz="1600" dirty="0" err="1">
                <a:solidFill>
                  <a:srgbClr val="000000"/>
                </a:solidFill>
              </a:rPr>
              <a:t>kilowatthour</a:t>
            </a:r>
            <a:r>
              <a:rPr lang="en-US" sz="1600" dirty="0">
                <a:solidFill>
                  <a:srgbClr val="000000"/>
                </a:solidFill>
              </a:rPr>
              <a:t> used during the season of the year in which the system peak occurs (on-peak season) and lower prices during the season of the year in which the usage is the lowest (off-peak season).</a:t>
            </a:r>
          </a:p>
          <a:p>
            <a:pPr marL="457200" lvl="0" indent="-457200" algn="just">
              <a:buFont typeface="Arial" panose="020B0604020202020204" pitchFamily="34" charset="0"/>
              <a:buChar char="•"/>
            </a:pPr>
            <a:r>
              <a:rPr lang="en-US" sz="1600" dirty="0">
                <a:solidFill>
                  <a:srgbClr val="000000"/>
                </a:solidFill>
              </a:rPr>
              <a:t>The time-of-day rate structure (or peak-load pricing) is similar to the seasonal load rate structure. It specifies higher prices per </a:t>
            </a:r>
            <a:r>
              <a:rPr lang="en-US" sz="1600" dirty="0" err="1">
                <a:solidFill>
                  <a:srgbClr val="000000"/>
                </a:solidFill>
              </a:rPr>
              <a:t>kilowatthour</a:t>
            </a:r>
            <a:r>
              <a:rPr lang="en-US" sz="1600" dirty="0">
                <a:solidFill>
                  <a:srgbClr val="000000"/>
                </a:solidFill>
              </a:rPr>
              <a:t> used during the peak period of the day and lower prices during the off-peak period of the day.</a:t>
            </a:r>
          </a:p>
          <a:p>
            <a:pPr marL="457200" lvl="0" indent="-457200" algn="just">
              <a:buFont typeface="Arial" panose="020B0604020202020204" pitchFamily="34" charset="0"/>
              <a:buChar char="•"/>
            </a:pPr>
            <a:r>
              <a:rPr lang="en-US" sz="1600" dirty="0">
                <a:solidFill>
                  <a:srgbClr val="000000"/>
                </a:solidFill>
              </a:rPr>
              <a:t>The seasonal rate structure and the time-of-day rate structure are both designed to reduce the system's peak load and therefore reduce the system's idle standby capacity.</a:t>
            </a:r>
          </a:p>
        </p:txBody>
      </p:sp>
    </p:spTree>
    <p:extLst>
      <p:ext uri="{BB962C8B-B14F-4D97-AF65-F5344CB8AC3E}">
        <p14:creationId xmlns:p14="http://schemas.microsoft.com/office/powerpoint/2010/main" val="1752509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Electricity rate structure</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Content Placeholder 2">
            <a:extLst>
              <a:ext uri="{FF2B5EF4-FFF2-40B4-BE49-F238E27FC236}">
                <a16:creationId xmlns:a16="http://schemas.microsoft.com/office/drawing/2014/main" id="{B098060C-2D87-574B-83D8-BDA0672E0705}"/>
              </a:ext>
            </a:extLst>
          </p:cNvPr>
          <p:cNvSpPr txBox="1">
            <a:spLocks/>
          </p:cNvSpPr>
          <p:nvPr/>
        </p:nvSpPr>
        <p:spPr>
          <a:xfrm>
            <a:off x="206271" y="5451002"/>
            <a:ext cx="4426021" cy="66689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For example, if the consumption is 2200 kWh</a:t>
            </a:r>
          </a:p>
        </p:txBody>
      </p:sp>
      <p:pic>
        <p:nvPicPr>
          <p:cNvPr id="7" name="Picture 6">
            <a:extLst>
              <a:ext uri="{FF2B5EF4-FFF2-40B4-BE49-F238E27FC236}">
                <a16:creationId xmlns:a16="http://schemas.microsoft.com/office/drawing/2014/main" id="{B35EF65E-0A58-5241-9710-BF7DE841CCB7}"/>
              </a:ext>
            </a:extLst>
          </p:cNvPr>
          <p:cNvPicPr>
            <a:picLocks noChangeAspect="1"/>
          </p:cNvPicPr>
          <p:nvPr/>
        </p:nvPicPr>
        <p:blipFill>
          <a:blip r:embed="rId3"/>
          <a:stretch>
            <a:fillRect/>
          </a:stretch>
        </p:blipFill>
        <p:spPr>
          <a:xfrm>
            <a:off x="179335" y="1294128"/>
            <a:ext cx="4479892" cy="3642189"/>
          </a:xfrm>
          <a:prstGeom prst="rect">
            <a:avLst/>
          </a:prstGeom>
        </p:spPr>
      </p:pic>
      <p:pic>
        <p:nvPicPr>
          <p:cNvPr id="8" name="Picture 7">
            <a:extLst>
              <a:ext uri="{FF2B5EF4-FFF2-40B4-BE49-F238E27FC236}">
                <a16:creationId xmlns:a16="http://schemas.microsoft.com/office/drawing/2014/main" id="{1DD2EBED-6D83-CF4E-98A7-CE42CB8C527B}"/>
              </a:ext>
            </a:extLst>
          </p:cNvPr>
          <p:cNvPicPr>
            <a:picLocks noChangeAspect="1"/>
          </p:cNvPicPr>
          <p:nvPr/>
        </p:nvPicPr>
        <p:blipFill>
          <a:blip r:embed="rId4"/>
          <a:stretch>
            <a:fillRect/>
          </a:stretch>
        </p:blipFill>
        <p:spPr>
          <a:xfrm>
            <a:off x="5181600" y="1295400"/>
            <a:ext cx="3703260" cy="4837906"/>
          </a:xfrm>
          <a:prstGeom prst="rect">
            <a:avLst/>
          </a:prstGeom>
        </p:spPr>
      </p:pic>
    </p:spTree>
    <p:extLst>
      <p:ext uri="{BB962C8B-B14F-4D97-AF65-F5344CB8AC3E}">
        <p14:creationId xmlns:p14="http://schemas.microsoft.com/office/powerpoint/2010/main" val="261746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Electricity rate structure</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9" name="Content Placeholder 2">
            <a:extLst>
              <a:ext uri="{FF2B5EF4-FFF2-40B4-BE49-F238E27FC236}">
                <a16:creationId xmlns:a16="http://schemas.microsoft.com/office/drawing/2014/main" id="{B098060C-2D87-574B-83D8-BDA0672E0705}"/>
              </a:ext>
            </a:extLst>
          </p:cNvPr>
          <p:cNvSpPr txBox="1">
            <a:spLocks/>
          </p:cNvSpPr>
          <p:nvPr/>
        </p:nvSpPr>
        <p:spPr>
          <a:xfrm>
            <a:off x="4860374" y="3644828"/>
            <a:ext cx="4426021" cy="66689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Typical energy rate schedule for commercial users</a:t>
            </a:r>
          </a:p>
        </p:txBody>
      </p:sp>
      <p:pic>
        <p:nvPicPr>
          <p:cNvPr id="10" name="Picture 9">
            <a:extLst>
              <a:ext uri="{FF2B5EF4-FFF2-40B4-BE49-F238E27FC236}">
                <a16:creationId xmlns:a16="http://schemas.microsoft.com/office/drawing/2014/main" id="{A2EA8AE5-C51B-B648-ABA7-74E55B5D0C76}"/>
              </a:ext>
            </a:extLst>
          </p:cNvPr>
          <p:cNvPicPr>
            <a:picLocks noChangeAspect="1"/>
          </p:cNvPicPr>
          <p:nvPr/>
        </p:nvPicPr>
        <p:blipFill>
          <a:blip r:embed="rId3"/>
          <a:stretch>
            <a:fillRect/>
          </a:stretch>
        </p:blipFill>
        <p:spPr>
          <a:xfrm>
            <a:off x="304800" y="1066800"/>
            <a:ext cx="4555574" cy="5385257"/>
          </a:xfrm>
          <a:prstGeom prst="rect">
            <a:avLst/>
          </a:prstGeom>
        </p:spPr>
      </p:pic>
      <p:pic>
        <p:nvPicPr>
          <p:cNvPr id="11" name="Picture 10">
            <a:extLst>
              <a:ext uri="{FF2B5EF4-FFF2-40B4-BE49-F238E27FC236}">
                <a16:creationId xmlns:a16="http://schemas.microsoft.com/office/drawing/2014/main" id="{64D88706-AAE9-544F-8021-6026FDD9CEF6}"/>
              </a:ext>
            </a:extLst>
          </p:cNvPr>
          <p:cNvPicPr>
            <a:picLocks noChangeAspect="1"/>
          </p:cNvPicPr>
          <p:nvPr/>
        </p:nvPicPr>
        <p:blipFill>
          <a:blip r:embed="rId4"/>
          <a:stretch>
            <a:fillRect/>
          </a:stretch>
        </p:blipFill>
        <p:spPr>
          <a:xfrm>
            <a:off x="4860374" y="2004849"/>
            <a:ext cx="4207426" cy="583611"/>
          </a:xfrm>
          <a:prstGeom prst="rect">
            <a:avLst/>
          </a:prstGeom>
        </p:spPr>
      </p:pic>
    </p:spTree>
    <p:extLst>
      <p:ext uri="{BB962C8B-B14F-4D97-AF65-F5344CB8AC3E}">
        <p14:creationId xmlns:p14="http://schemas.microsoft.com/office/powerpoint/2010/main" val="1699913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Electric meters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pic>
        <p:nvPicPr>
          <p:cNvPr id="5122" name="Picture 2" descr="GE- ELECTRIC WATTHOUR METER (KWH) TYPE I70S, I-70S, FM 2S, 240V, 200A, 5 POI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79443"/>
            <a:ext cx="3657600" cy="39408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478EE17-EF72-8D4F-8D9E-5B02ABF2F964}"/>
              </a:ext>
            </a:extLst>
          </p:cNvPr>
          <p:cNvPicPr>
            <a:picLocks noChangeAspect="1"/>
          </p:cNvPicPr>
          <p:nvPr/>
        </p:nvPicPr>
        <p:blipFill>
          <a:blip r:embed="rId4"/>
          <a:stretch>
            <a:fillRect/>
          </a:stretch>
        </p:blipFill>
        <p:spPr>
          <a:xfrm>
            <a:off x="4539557" y="609600"/>
            <a:ext cx="4305155" cy="3310689"/>
          </a:xfrm>
          <a:prstGeom prst="rect">
            <a:avLst/>
          </a:prstGeom>
        </p:spPr>
      </p:pic>
      <p:sp>
        <p:nvSpPr>
          <p:cNvPr id="3" name="Rectangle 2"/>
          <p:cNvSpPr/>
          <p:nvPr/>
        </p:nvSpPr>
        <p:spPr>
          <a:xfrm>
            <a:off x="304800" y="5038801"/>
            <a:ext cx="3810000" cy="707886"/>
          </a:xfrm>
          <a:prstGeom prst="rect">
            <a:avLst/>
          </a:prstGeom>
        </p:spPr>
        <p:txBody>
          <a:bodyPr wrap="square">
            <a:spAutoFit/>
          </a:bodyPr>
          <a:lstStyle/>
          <a:p>
            <a:pPr marL="342900" indent="-342900">
              <a:buFont typeface="Arial" panose="020B0604020202020204" pitchFamily="34" charset="0"/>
              <a:buChar char="•"/>
            </a:pPr>
            <a:r>
              <a:rPr lang="en-US" sz="2000" dirty="0"/>
              <a:t>Single-phase electromechanical watthour meter</a:t>
            </a:r>
          </a:p>
        </p:txBody>
      </p:sp>
      <p:sp>
        <p:nvSpPr>
          <p:cNvPr id="5" name="Rectangle 4"/>
          <p:cNvSpPr/>
          <p:nvPr/>
        </p:nvSpPr>
        <p:spPr>
          <a:xfrm>
            <a:off x="723900" y="5943600"/>
            <a:ext cx="3276600" cy="553998"/>
          </a:xfrm>
          <a:prstGeom prst="rect">
            <a:avLst/>
          </a:prstGeom>
        </p:spPr>
        <p:txBody>
          <a:bodyPr wrap="square">
            <a:spAutoFit/>
          </a:bodyPr>
          <a:lstStyle/>
          <a:p>
            <a:r>
              <a:rPr lang="en-US" sz="600" dirty="0"/>
              <a:t>https://www.ebay.com/i/200773074645?chn=ps&amp;norover=1&amp;mkevt=1&amp;mkrid=711-117182-37290-0&amp;mkcid=2&amp;itemid=200773074645&amp;targetid=474380971144&amp;device=c&amp;mktype=pla&amp;googleloc=9017773&amp;poi=&amp;campaignid=6469750774&amp;mkgroupid=85991902548&amp;rlsatarget=pla-474380971144&amp;abcId=1141186&amp;merchantid=114830794&amp;gclid=CjwKCAjwibzsBRAMEiwA1pHZruGBHN6RBu1Ya4PKrWV-qWmIQMukH8crL8GfHgS_jvnHejlI9n4HahoCZ4UQAvD_BwE</a:t>
            </a:r>
          </a:p>
        </p:txBody>
      </p:sp>
      <p:sp>
        <p:nvSpPr>
          <p:cNvPr id="12" name="Content Placeholder 2">
            <a:extLst>
              <a:ext uri="{FF2B5EF4-FFF2-40B4-BE49-F238E27FC236}">
                <a16:creationId xmlns:a16="http://schemas.microsoft.com/office/drawing/2014/main" id="{E30B78E3-A6F5-2740-906F-40BC2E74790D}"/>
              </a:ext>
            </a:extLst>
          </p:cNvPr>
          <p:cNvSpPr txBox="1">
            <a:spLocks/>
          </p:cNvSpPr>
          <p:nvPr/>
        </p:nvSpPr>
        <p:spPr>
          <a:xfrm>
            <a:off x="4191000" y="4092155"/>
            <a:ext cx="4823833" cy="2438401"/>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dirty="0">
                <a:solidFill>
                  <a:prstClr val="black"/>
                </a:solidFill>
                <a:latin typeface="Times New Roman" panose="02020603050405020304" pitchFamily="18" charset="0"/>
                <a:cs typeface="Times New Roman" panose="02020603050405020304" pitchFamily="18" charset="0"/>
              </a:rPr>
              <a:t>An electromechanical demand meter for large customers </a:t>
            </a:r>
          </a:p>
          <a:p>
            <a:pPr fontAlgn="auto">
              <a:spcAft>
                <a:spcPts val="0"/>
              </a:spcAft>
            </a:pPr>
            <a:r>
              <a:rPr lang="en-US" dirty="0">
                <a:solidFill>
                  <a:prstClr val="black"/>
                </a:solidFill>
                <a:latin typeface="Times New Roman" panose="02020603050405020304" pitchFamily="18" charset="0"/>
                <a:cs typeface="Times New Roman" panose="02020603050405020304" pitchFamily="18" charset="0"/>
              </a:rPr>
              <a:t>A demand meter is basically a watthour meter with a timing element added. The meter functions as an integrator and adds up the </a:t>
            </a:r>
            <a:r>
              <a:rPr lang="en-US" dirty="0" err="1">
                <a:solidFill>
                  <a:prstClr val="black"/>
                </a:solidFill>
                <a:latin typeface="Times New Roman" panose="02020603050405020304" pitchFamily="18" charset="0"/>
                <a:cs typeface="Times New Roman" panose="02020603050405020304" pitchFamily="18" charset="0"/>
              </a:rPr>
              <a:t>kilowatthours</a:t>
            </a:r>
            <a:r>
              <a:rPr lang="en-US" dirty="0">
                <a:solidFill>
                  <a:prstClr val="black"/>
                </a:solidFill>
                <a:latin typeface="Times New Roman" panose="02020603050405020304" pitchFamily="18" charset="0"/>
                <a:cs typeface="Times New Roman" panose="02020603050405020304" pitchFamily="18" charset="0"/>
              </a:rPr>
              <a:t> of energy used in a certain time interval, for example, 15, 30, or 60 min. Therefore, the demand meter indicates energy per time interval, or average power, which is expressed in kilowatts. </a:t>
            </a:r>
          </a:p>
        </p:txBody>
      </p:sp>
    </p:spTree>
    <p:extLst>
      <p:ext uri="{BB962C8B-B14F-4D97-AF65-F5344CB8AC3E}">
        <p14:creationId xmlns:p14="http://schemas.microsoft.com/office/powerpoint/2010/main" val="40557354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Smart distribution grids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pic>
        <p:nvPicPr>
          <p:cNvPr id="9" name="Picture 8">
            <a:extLst>
              <a:ext uri="{FF2B5EF4-FFF2-40B4-BE49-F238E27FC236}">
                <a16:creationId xmlns:a16="http://schemas.microsoft.com/office/drawing/2014/main" id="{E6EF0EFA-53C6-EB45-A6E9-4559F1D63FC0}"/>
              </a:ext>
            </a:extLst>
          </p:cNvPr>
          <p:cNvPicPr>
            <a:picLocks noChangeAspect="1"/>
          </p:cNvPicPr>
          <p:nvPr/>
        </p:nvPicPr>
        <p:blipFill>
          <a:blip r:embed="rId3"/>
          <a:stretch>
            <a:fillRect/>
          </a:stretch>
        </p:blipFill>
        <p:spPr>
          <a:xfrm>
            <a:off x="19081" y="882650"/>
            <a:ext cx="9048719" cy="5518150"/>
          </a:xfrm>
          <a:prstGeom prst="rect">
            <a:avLst/>
          </a:prstGeom>
        </p:spPr>
      </p:pic>
    </p:spTree>
    <p:extLst>
      <p:ext uri="{BB962C8B-B14F-4D97-AF65-F5344CB8AC3E}">
        <p14:creationId xmlns:p14="http://schemas.microsoft.com/office/powerpoint/2010/main" val="3736846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Smart distribution grids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3" name="Rectangle 2"/>
          <p:cNvSpPr/>
          <p:nvPr/>
        </p:nvSpPr>
        <p:spPr>
          <a:xfrm>
            <a:off x="2133600" y="871761"/>
            <a:ext cx="4572000" cy="5632311"/>
          </a:xfrm>
          <a:prstGeom prst="rect">
            <a:avLst/>
          </a:prstGeom>
        </p:spPr>
        <p:txBody>
          <a:bodyPr>
            <a:spAutoFit/>
          </a:bodyPr>
          <a:lstStyle/>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Discretionary load switching</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Peak load pricing</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Load shedding</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Cold load pickup</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Load reconfiguration</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Voltage regulation</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Transformer load management (TLM)</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Feeder load management (FLM)</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Capacitor control</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Dispersed storage and generation</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Fault detection, control, and isolation</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Load studies</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Condition and state monitoring</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Automatic customer meter reading</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Remote service connection or disconnection</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Switching operations</a:t>
            </a:r>
          </a:p>
        </p:txBody>
      </p:sp>
    </p:spTree>
    <p:extLst>
      <p:ext uri="{BB962C8B-B14F-4D97-AF65-F5344CB8AC3E}">
        <p14:creationId xmlns:p14="http://schemas.microsoft.com/office/powerpoint/2010/main" val="25587136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48</a:t>
            </a:fld>
            <a:endParaRPr lang="en-US" dirty="0"/>
          </a:p>
        </p:txBody>
      </p:sp>
      <p:sp>
        <p:nvSpPr>
          <p:cNvPr id="5" name="Text Placeholder 4"/>
          <p:cNvSpPr>
            <a:spLocks noGrp="1"/>
          </p:cNvSpPr>
          <p:nvPr>
            <p:ph type="body" sz="quarter" idx="10"/>
          </p:nvPr>
        </p:nvSpPr>
        <p:spPr/>
        <p:txBody>
          <a:bodyPr/>
          <a:lstStyle/>
          <a:p>
            <a:endParaRPr lang="en-US" dirty="0"/>
          </a:p>
        </p:txBody>
      </p:sp>
      <p:sp>
        <p:nvSpPr>
          <p:cNvPr id="19" name="Title 1"/>
          <p:cNvSpPr>
            <a:spLocks noGrp="1"/>
          </p:cNvSpPr>
          <p:nvPr>
            <p:ph type="title"/>
          </p:nvPr>
        </p:nvSpPr>
        <p:spPr>
          <a:xfrm>
            <a:off x="3657600" y="2667000"/>
            <a:ext cx="1905000" cy="457200"/>
          </a:xfrm>
        </p:spPr>
        <p:txBody>
          <a:bodyPr/>
          <a:lstStyle/>
          <a:p>
            <a:r>
              <a:rPr lang="en-US" sz="2800"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40448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8458200" cy="591064"/>
          </a:xfrm>
        </p:spPr>
        <p:txBody>
          <a:bodyPr/>
          <a:lstStyle/>
          <a:p>
            <a:r>
              <a:rPr lang="en-US" sz="2800" dirty="0">
                <a:latin typeface="Times New Roman" panose="02020603050405020304" pitchFamily="18" charset="0"/>
                <a:cs typeface="Times New Roman" panose="02020603050405020304" pitchFamily="18" charset="0"/>
              </a:rPr>
              <a:t>Overview of electricity infrastructure and role of  electric power distribution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5</a:t>
            </a:fld>
            <a:endParaRPr lang="en-US" dirty="0"/>
          </a:p>
        </p:txBody>
      </p:sp>
      <p:sp>
        <p:nvSpPr>
          <p:cNvPr id="6" name="TextBox 5"/>
          <p:cNvSpPr txBox="1"/>
          <p:nvPr/>
        </p:nvSpPr>
        <p:spPr>
          <a:xfrm>
            <a:off x="465499" y="2695380"/>
            <a:ext cx="7862181" cy="378565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Generation: 1kV-30 kV</a:t>
            </a:r>
          </a:p>
          <a:p>
            <a:pPr marL="342900" indent="-342900" algn="just">
              <a:buFont typeface="Arial" panose="020B0604020202020204" pitchFamily="34" charset="0"/>
              <a:buChar char="•"/>
            </a:pPr>
            <a:r>
              <a:rPr lang="en-US" sz="2000" dirty="0"/>
              <a:t>Ultra High Voltage Transmission: 500kV-765kV</a:t>
            </a:r>
          </a:p>
          <a:p>
            <a:pPr marL="342900" indent="-342900" algn="just">
              <a:buFont typeface="Arial" panose="020B0604020202020204" pitchFamily="34" charset="0"/>
              <a:buChar char="•"/>
            </a:pPr>
            <a:r>
              <a:rPr lang="en-US" sz="2000" dirty="0"/>
              <a:t>High Voltage Transmission: 230kV-345kV</a:t>
            </a:r>
          </a:p>
          <a:p>
            <a:pPr marL="342900" indent="-342900" algn="just">
              <a:buFont typeface="Arial" panose="020B0604020202020204" pitchFamily="34" charset="0"/>
              <a:buChar char="•"/>
            </a:pPr>
            <a:r>
              <a:rPr lang="en-US" sz="2000" dirty="0"/>
              <a:t>Sub-transmission system: 69kV-169kV</a:t>
            </a:r>
          </a:p>
          <a:p>
            <a:pPr marL="342900" indent="-342900" algn="just">
              <a:buFont typeface="Arial" panose="020B0604020202020204" pitchFamily="34" charset="0"/>
              <a:buChar char="•"/>
            </a:pPr>
            <a:r>
              <a:rPr lang="en-US" sz="2000" dirty="0"/>
              <a:t>Distribution system: 120V-35kV</a:t>
            </a:r>
          </a:p>
          <a:p>
            <a:pPr marL="342900" indent="-342900" algn="just">
              <a:buFont typeface="Arial" panose="020B0604020202020204" pitchFamily="34" charset="0"/>
              <a:buChar char="•"/>
            </a:pPr>
            <a:endParaRPr lang="en-US" sz="2000" dirty="0"/>
          </a:p>
          <a:p>
            <a:pPr algn="just"/>
            <a:r>
              <a:rPr lang="en-US" sz="2000" dirty="0"/>
              <a:t>What are the main differences between transmission and distribution systems?</a:t>
            </a:r>
          </a:p>
          <a:p>
            <a:pPr marL="342900" indent="-342900" algn="just">
              <a:buFont typeface="Arial" panose="020B0604020202020204" pitchFamily="34" charset="0"/>
              <a:buChar char="•"/>
            </a:pPr>
            <a:r>
              <a:rPr lang="en-US" sz="2000" dirty="0"/>
              <a:t>Meshed vs Radial</a:t>
            </a:r>
          </a:p>
          <a:p>
            <a:pPr marL="342900" indent="-342900" algn="just">
              <a:buFont typeface="Arial" panose="020B0604020202020204" pitchFamily="34" charset="0"/>
              <a:buChar char="•"/>
            </a:pPr>
            <a:r>
              <a:rPr lang="en-US" sz="2000" dirty="0"/>
              <a:t>Balanced vs Unbalanced</a:t>
            </a:r>
          </a:p>
          <a:p>
            <a:pPr marL="342900" indent="-342900" algn="just">
              <a:buFont typeface="Arial" panose="020B0604020202020204" pitchFamily="34" charset="0"/>
              <a:buChar char="•"/>
            </a:pPr>
            <a:r>
              <a:rPr lang="en-US" sz="2000" dirty="0"/>
              <a:t>Voltage levels</a:t>
            </a:r>
          </a:p>
          <a:p>
            <a:pPr marL="342900" indent="-342900" algn="just">
              <a:buFont typeface="Arial" panose="020B0604020202020204" pitchFamily="34" charset="0"/>
              <a:buChar char="•"/>
            </a:pPr>
            <a:r>
              <a:rPr lang="en-US" sz="2000" dirty="0"/>
              <a:t>R/X ratios</a:t>
            </a:r>
          </a:p>
        </p:txBody>
      </p:sp>
      <p:pic>
        <p:nvPicPr>
          <p:cNvPr id="8" name="Picture 7"/>
          <p:cNvPicPr>
            <a:picLocks noChangeAspect="1"/>
          </p:cNvPicPr>
          <p:nvPr/>
        </p:nvPicPr>
        <p:blipFill>
          <a:blip r:embed="rId2"/>
          <a:stretch>
            <a:fillRect/>
          </a:stretch>
        </p:blipFill>
        <p:spPr>
          <a:xfrm>
            <a:off x="203703" y="1261732"/>
            <a:ext cx="8648700" cy="1276350"/>
          </a:xfrm>
          <a:prstGeom prst="rect">
            <a:avLst/>
          </a:prstGeom>
        </p:spPr>
      </p:pic>
      <p:sp>
        <p:nvSpPr>
          <p:cNvPr id="9" name="Rectangle 8"/>
          <p:cNvSpPr/>
          <p:nvPr/>
        </p:nvSpPr>
        <p:spPr>
          <a:xfrm>
            <a:off x="393788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spTree>
    <p:extLst>
      <p:ext uri="{BB962C8B-B14F-4D97-AF65-F5344CB8AC3E}">
        <p14:creationId xmlns:p14="http://schemas.microsoft.com/office/powerpoint/2010/main" val="34957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Distribution substation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6</a:t>
            </a:fld>
            <a:endParaRPr lang="en-US" dirty="0"/>
          </a:p>
        </p:txBody>
      </p:sp>
      <p:sp>
        <p:nvSpPr>
          <p:cNvPr id="5" name="Rectangle 4"/>
          <p:cNvSpPr/>
          <p:nvPr/>
        </p:nvSpPr>
        <p:spPr>
          <a:xfrm>
            <a:off x="2667000" y="6248400"/>
            <a:ext cx="5154440" cy="246221"/>
          </a:xfrm>
          <a:prstGeom prst="rect">
            <a:avLst/>
          </a:prstGeom>
        </p:spPr>
        <p:txBody>
          <a:bodyPr wrap="square">
            <a:spAutoFit/>
          </a:bodyPr>
          <a:lstStyle/>
          <a:p>
            <a:r>
              <a:rPr lang="en-US" sz="1000" dirty="0"/>
              <a:t>https://www.enengineering.com/expertise/power-transmission-distribution/</a:t>
            </a:r>
          </a:p>
        </p:txBody>
      </p:sp>
      <p:pic>
        <p:nvPicPr>
          <p:cNvPr id="2050" name="Picture 2" descr="https://www.enengineering.com/wp-content/uploads/2018/09/TransmissioniStock-1755368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47718"/>
            <a:ext cx="7848600" cy="521761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2454480" y="2894760"/>
              <a:ext cx="3830040" cy="1116720"/>
            </p14:xfrm>
          </p:contentPart>
        </mc:Choice>
        <mc:Fallback xmlns="">
          <p:pic>
            <p:nvPicPr>
              <p:cNvPr id="3" name="Ink 2"/>
              <p:cNvPicPr/>
              <p:nvPr/>
            </p:nvPicPr>
            <p:blipFill>
              <a:blip r:embed="rId4"/>
              <a:stretch>
                <a:fillRect/>
              </a:stretch>
            </p:blipFill>
            <p:spPr>
              <a:xfrm>
                <a:off x="2449800" y="2889000"/>
                <a:ext cx="3840840" cy="1128600"/>
              </a:xfrm>
              <a:prstGeom prst="rect">
                <a:avLst/>
              </a:prstGeom>
            </p:spPr>
          </p:pic>
        </mc:Fallback>
      </mc:AlternateContent>
    </p:spTree>
    <p:extLst>
      <p:ext uri="{BB962C8B-B14F-4D97-AF65-F5344CB8AC3E}">
        <p14:creationId xmlns:p14="http://schemas.microsoft.com/office/powerpoint/2010/main" val="238819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Distribution substation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791199" y="871262"/>
            <a:ext cx="3241013" cy="5078313"/>
          </a:xfrm>
          <a:prstGeom prst="rect">
            <a:avLst/>
          </a:prstGeom>
          <a:noFill/>
        </p:spPr>
        <p:txBody>
          <a:bodyPr wrap="square" rtlCol="0">
            <a:spAutoFit/>
          </a:bodyPr>
          <a:lstStyle/>
          <a:p>
            <a:pPr marL="342900" lvl="0" indent="-342900" algn="just">
              <a:buFont typeface="Arial" panose="020B0604020202020204" pitchFamily="34" charset="0"/>
              <a:buChar char="•"/>
            </a:pPr>
            <a:r>
              <a:rPr lang="en-US" sz="1800" dirty="0">
                <a:solidFill>
                  <a:srgbClr val="000000"/>
                </a:solidFill>
              </a:rPr>
              <a:t>Distribution substations come in many sizes and configurations. </a:t>
            </a:r>
          </a:p>
          <a:p>
            <a:pPr marL="342900" lvl="0" indent="-342900" algn="just">
              <a:buFont typeface="Arial" panose="020B0604020202020204" pitchFamily="34" charset="0"/>
              <a:buChar char="•"/>
            </a:pPr>
            <a:r>
              <a:rPr lang="en-US" sz="1800" dirty="0">
                <a:solidFill>
                  <a:srgbClr val="000000"/>
                </a:solidFill>
              </a:rPr>
              <a:t>A small rural sub-station may have a nominal rating of 5 MVA while an urban station may be over 200 MVA. The figures show examples of small, medium, and large substations. </a:t>
            </a:r>
          </a:p>
          <a:p>
            <a:pPr marL="342900" lvl="0" indent="-342900" algn="just">
              <a:buFont typeface="Arial" panose="020B0604020202020204" pitchFamily="34" charset="0"/>
              <a:buChar char="•"/>
            </a:pPr>
            <a:r>
              <a:rPr lang="en-US" sz="1800" dirty="0">
                <a:solidFill>
                  <a:srgbClr val="000000"/>
                </a:solidFill>
              </a:rPr>
              <a:t>As much as possible, many utilities have standardized substation lay- outs, transformer sizes, relaying systems, and automation and SCADA (supervisory control and data acquisition) facilities. </a:t>
            </a:r>
          </a:p>
        </p:txBody>
      </p:sp>
      <p:pic>
        <p:nvPicPr>
          <p:cNvPr id="7" name="Picture 6"/>
          <p:cNvPicPr>
            <a:picLocks noChangeAspect="1"/>
          </p:cNvPicPr>
          <p:nvPr/>
        </p:nvPicPr>
        <p:blipFill>
          <a:blip r:embed="rId2"/>
          <a:stretch>
            <a:fillRect/>
          </a:stretch>
        </p:blipFill>
        <p:spPr>
          <a:xfrm>
            <a:off x="146938" y="1066905"/>
            <a:ext cx="2261561" cy="1792325"/>
          </a:xfrm>
          <a:prstGeom prst="rect">
            <a:avLst/>
          </a:prstGeom>
        </p:spPr>
      </p:pic>
      <p:sp>
        <p:nvSpPr>
          <p:cNvPr id="9" name="TextBox 8"/>
          <p:cNvSpPr txBox="1"/>
          <p:nvPr/>
        </p:nvSpPr>
        <p:spPr>
          <a:xfrm>
            <a:off x="-754" y="2895253"/>
            <a:ext cx="3124200" cy="338554"/>
          </a:xfrm>
          <a:prstGeom prst="rect">
            <a:avLst/>
          </a:prstGeom>
          <a:noFill/>
        </p:spPr>
        <p:txBody>
          <a:bodyPr wrap="square" rtlCol="0">
            <a:spAutoFit/>
          </a:bodyPr>
          <a:lstStyle/>
          <a:p>
            <a:r>
              <a:rPr lang="en-US" sz="1600" dirty="0"/>
              <a:t>A rural distribution substation</a:t>
            </a:r>
          </a:p>
        </p:txBody>
      </p:sp>
      <p:pic>
        <p:nvPicPr>
          <p:cNvPr id="10" name="Picture 9"/>
          <p:cNvPicPr>
            <a:picLocks noChangeAspect="1"/>
          </p:cNvPicPr>
          <p:nvPr/>
        </p:nvPicPr>
        <p:blipFill>
          <a:blip r:embed="rId3"/>
          <a:stretch>
            <a:fillRect/>
          </a:stretch>
        </p:blipFill>
        <p:spPr>
          <a:xfrm>
            <a:off x="2636492" y="1230927"/>
            <a:ext cx="3046393" cy="1454407"/>
          </a:xfrm>
          <a:prstGeom prst="rect">
            <a:avLst/>
          </a:prstGeom>
        </p:spPr>
      </p:pic>
      <p:sp>
        <p:nvSpPr>
          <p:cNvPr id="11" name="TextBox 10"/>
          <p:cNvSpPr txBox="1"/>
          <p:nvPr/>
        </p:nvSpPr>
        <p:spPr>
          <a:xfrm>
            <a:off x="2841090" y="2895253"/>
            <a:ext cx="3124200" cy="338554"/>
          </a:xfrm>
          <a:prstGeom prst="rect">
            <a:avLst/>
          </a:prstGeom>
          <a:noFill/>
        </p:spPr>
        <p:txBody>
          <a:bodyPr wrap="square" rtlCol="0">
            <a:spAutoFit/>
          </a:bodyPr>
          <a:lstStyle/>
          <a:p>
            <a:r>
              <a:rPr lang="en-US" sz="1600" dirty="0"/>
              <a:t>A suburban distribution substation</a:t>
            </a:r>
          </a:p>
        </p:txBody>
      </p:sp>
      <p:pic>
        <p:nvPicPr>
          <p:cNvPr id="12" name="Picture 11"/>
          <p:cNvPicPr>
            <a:picLocks noChangeAspect="1"/>
          </p:cNvPicPr>
          <p:nvPr/>
        </p:nvPicPr>
        <p:blipFill>
          <a:blip r:embed="rId4"/>
          <a:stretch>
            <a:fillRect/>
          </a:stretch>
        </p:blipFill>
        <p:spPr>
          <a:xfrm>
            <a:off x="1069469" y="3410418"/>
            <a:ext cx="3090220" cy="3031359"/>
          </a:xfrm>
          <a:prstGeom prst="rect">
            <a:avLst/>
          </a:prstGeom>
        </p:spPr>
      </p:pic>
      <p:sp>
        <p:nvSpPr>
          <p:cNvPr id="13" name="TextBox 12"/>
          <p:cNvSpPr txBox="1"/>
          <p:nvPr/>
        </p:nvSpPr>
        <p:spPr>
          <a:xfrm>
            <a:off x="4236693" y="4431818"/>
            <a:ext cx="1295400" cy="830997"/>
          </a:xfrm>
          <a:prstGeom prst="rect">
            <a:avLst/>
          </a:prstGeom>
          <a:noFill/>
        </p:spPr>
        <p:txBody>
          <a:bodyPr wrap="square" rtlCol="0">
            <a:spAutoFit/>
          </a:bodyPr>
          <a:lstStyle/>
          <a:p>
            <a:r>
              <a:rPr lang="en-US" sz="1600" dirty="0"/>
              <a:t>An urban distribution substation</a:t>
            </a:r>
          </a:p>
        </p:txBody>
      </p:sp>
      <p:sp>
        <p:nvSpPr>
          <p:cNvPr id="14" name="Rectangle 13"/>
          <p:cNvSpPr/>
          <p:nvPr/>
        </p:nvSpPr>
        <p:spPr>
          <a:xfrm>
            <a:off x="6212812" y="6041394"/>
            <a:ext cx="281940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spTree>
    <p:extLst>
      <p:ext uri="{BB962C8B-B14F-4D97-AF65-F5344CB8AC3E}">
        <p14:creationId xmlns:p14="http://schemas.microsoft.com/office/powerpoint/2010/main" val="4120526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Distribution substation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381000" y="4210038"/>
            <a:ext cx="8523161" cy="1938992"/>
          </a:xfrm>
          <a:prstGeom prst="rect">
            <a:avLst/>
          </a:prstGeom>
          <a:noFill/>
        </p:spPr>
        <p:txBody>
          <a:bodyPr wrap="square" rtlCol="0">
            <a:spAutoFit/>
          </a:bodyPr>
          <a:lstStyle/>
          <a:p>
            <a:pPr marL="342900" lvl="0" indent="-342900" algn="just">
              <a:buFont typeface="Arial" panose="020B0604020202020204" pitchFamily="34" charset="0"/>
              <a:buChar char="•"/>
            </a:pPr>
            <a:r>
              <a:rPr lang="en-US" sz="2000" dirty="0">
                <a:solidFill>
                  <a:srgbClr val="000000"/>
                </a:solidFill>
              </a:rPr>
              <a:t>Two-bank stations are very common; these are the standard design for many utilities. </a:t>
            </a:r>
          </a:p>
          <a:p>
            <a:pPr marL="342900" lvl="0" indent="-342900" algn="just">
              <a:buFont typeface="Arial" panose="020B0604020202020204" pitchFamily="34" charset="0"/>
              <a:buChar char="•"/>
            </a:pPr>
            <a:r>
              <a:rPr lang="en-US" sz="2000" dirty="0">
                <a:solidFill>
                  <a:srgbClr val="000000"/>
                </a:solidFill>
              </a:rPr>
              <a:t>Normally, utilities size the transformers so that if either trans- former fails, the remaining unit can carry the entire substation’s load. Utility practices vary on how much safety margin is built into this calculation, and load growth can eat into the redundancy.</a:t>
            </a:r>
          </a:p>
        </p:txBody>
      </p:sp>
      <p:pic>
        <p:nvPicPr>
          <p:cNvPr id="14" name="Picture 13"/>
          <p:cNvPicPr>
            <a:picLocks noChangeAspect="1"/>
          </p:cNvPicPr>
          <p:nvPr/>
        </p:nvPicPr>
        <p:blipFill>
          <a:blip r:embed="rId2"/>
          <a:stretch>
            <a:fillRect/>
          </a:stretch>
        </p:blipFill>
        <p:spPr>
          <a:xfrm>
            <a:off x="1371600" y="1012344"/>
            <a:ext cx="6400800" cy="3055865"/>
          </a:xfrm>
          <a:prstGeom prst="rect">
            <a:avLst/>
          </a:prstGeom>
        </p:spPr>
      </p:pic>
      <p:sp>
        <p:nvSpPr>
          <p:cNvPr id="15" name="Rectangle 14"/>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spTree>
    <p:extLst>
      <p:ext uri="{BB962C8B-B14F-4D97-AF65-F5344CB8AC3E}">
        <p14:creationId xmlns:p14="http://schemas.microsoft.com/office/powerpoint/2010/main" val="3713896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Distribution substation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029200" y="1066800"/>
            <a:ext cx="3867001" cy="5016758"/>
          </a:xfrm>
          <a:prstGeom prst="rect">
            <a:avLst/>
          </a:prstGeom>
          <a:noFill/>
        </p:spPr>
        <p:txBody>
          <a:bodyPr wrap="square" rtlCol="0">
            <a:spAutoFit/>
          </a:bodyPr>
          <a:lstStyle/>
          <a:p>
            <a:pPr marL="342900" lvl="0" indent="-342900" algn="just">
              <a:buFont typeface="Arial" panose="020B0604020202020204" pitchFamily="34" charset="0"/>
              <a:buChar char="•"/>
            </a:pPr>
            <a:r>
              <a:rPr lang="en-US" sz="2000" dirty="0">
                <a:solidFill>
                  <a:srgbClr val="000000"/>
                </a:solidFill>
              </a:rPr>
              <a:t>High-side and low-side switching</a:t>
            </a:r>
          </a:p>
          <a:p>
            <a:pPr marL="342900" lvl="0" indent="-342900" algn="just">
              <a:buFont typeface="Arial" panose="020B0604020202020204" pitchFamily="34" charset="0"/>
              <a:buChar char="•"/>
            </a:pPr>
            <a:r>
              <a:rPr lang="en-US" sz="2000" dirty="0">
                <a:solidFill>
                  <a:srgbClr val="000000"/>
                </a:solidFill>
              </a:rPr>
              <a:t>Voltage transformation: The primary function of a distribution substation is to reduce the voltage down to the distribution voltage level. In Figure, only one transformer is shown. Other substation designs will call for two or more three-phase transformers. There are many “standard” distribution voltage levels. Some of the common are 34.5, 23.9, 14.4, 13.2, 12.47, and, in older systems, 4.16 kV.</a:t>
            </a:r>
          </a:p>
        </p:txBody>
      </p:sp>
      <p:pic>
        <p:nvPicPr>
          <p:cNvPr id="7" name="Picture 6"/>
          <p:cNvPicPr>
            <a:picLocks noChangeAspect="1"/>
          </p:cNvPicPr>
          <p:nvPr/>
        </p:nvPicPr>
        <p:blipFill rotWithShape="1">
          <a:blip r:embed="rId2"/>
          <a:srcRect l="9512"/>
          <a:stretch/>
        </p:blipFill>
        <p:spPr>
          <a:xfrm>
            <a:off x="228600" y="1084907"/>
            <a:ext cx="4506775" cy="4737514"/>
          </a:xfrm>
          <a:prstGeom prst="rect">
            <a:avLst/>
          </a:prstGeom>
        </p:spPr>
      </p:pic>
      <p:sp>
        <p:nvSpPr>
          <p:cNvPr id="8" name="Rectangle 7"/>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spTree>
    <p:extLst>
      <p:ext uri="{BB962C8B-B14F-4D97-AF65-F5344CB8AC3E}">
        <p14:creationId xmlns:p14="http://schemas.microsoft.com/office/powerpoint/2010/main" val="2732671186"/>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PowerPoint.pot</Template>
  <TotalTime>20870</TotalTime>
  <Words>4515</Words>
  <Application>Microsoft Macintosh PowerPoint</Application>
  <PresentationFormat>On-screen Show (4:3)</PresentationFormat>
  <Paragraphs>309</Paragraphs>
  <Slides>48</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Univers 65</vt:lpstr>
      <vt:lpstr>Univers 67 CondensedBold</vt:lpstr>
      <vt:lpstr>Arial</vt:lpstr>
      <vt:lpstr>Calibri</vt:lpstr>
      <vt:lpstr>Times</vt:lpstr>
      <vt:lpstr>Times New Roman</vt:lpstr>
      <vt:lpstr>Wingdings</vt:lpstr>
      <vt:lpstr>PowerPoint</vt:lpstr>
      <vt:lpstr>Introduction to Power Distribution Systems </vt:lpstr>
      <vt:lpstr>PowerPoint Presentation</vt:lpstr>
      <vt:lpstr>What is electric power distribution?</vt:lpstr>
      <vt:lpstr>Overview of electricity infrastructure and role of  electric power distribution</vt:lpstr>
      <vt:lpstr>Overview of electricity infrastructure and role of  electric power distribution</vt:lpstr>
      <vt:lpstr>Distribution substation</vt:lpstr>
      <vt:lpstr>Distribution substation</vt:lpstr>
      <vt:lpstr>Distribution substation</vt:lpstr>
      <vt:lpstr>Distribution substation</vt:lpstr>
      <vt:lpstr>Distribution substation</vt:lpstr>
      <vt:lpstr>Distribution substation</vt:lpstr>
      <vt:lpstr>Distribution substation</vt:lpstr>
      <vt:lpstr>Distribution substation</vt:lpstr>
      <vt:lpstr>Distribution substation</vt:lpstr>
      <vt:lpstr>Distribution substation</vt:lpstr>
      <vt:lpstr>Primary distribution configurations</vt:lpstr>
      <vt:lpstr>Primary distribution configurations</vt:lpstr>
      <vt:lpstr>Primary distribution configurations</vt:lpstr>
      <vt:lpstr>Primary distribution configurations</vt:lpstr>
      <vt:lpstr>Primary distribution configurations</vt:lpstr>
      <vt:lpstr>Primary distribution configurations</vt:lpstr>
      <vt:lpstr>Primary voltage levels</vt:lpstr>
      <vt:lpstr>Primary voltage levels</vt:lpstr>
      <vt:lpstr>Primary voltage levels</vt:lpstr>
      <vt:lpstr>Secondary distribution configurations</vt:lpstr>
      <vt:lpstr>Secondary distribution configurations</vt:lpstr>
      <vt:lpstr>Secondary distribution configurations</vt:lpstr>
      <vt:lpstr>Secondary distribution configurations</vt:lpstr>
      <vt:lpstr>Secondary distribution configurations</vt:lpstr>
      <vt:lpstr>Typical distribution circuit parameters</vt:lpstr>
      <vt:lpstr>Radial Feeders</vt:lpstr>
      <vt:lpstr>Illustration of load connected to a distribution transformer</vt:lpstr>
      <vt:lpstr>Typical daily load profiles</vt:lpstr>
      <vt:lpstr>Aggregate load curves</vt:lpstr>
      <vt:lpstr>Voltage drop at peak load</vt:lpstr>
      <vt:lpstr>Annual utility distribution budgets</vt:lpstr>
      <vt:lpstr>Distribution circuit loss statistics (Percent)</vt:lpstr>
      <vt:lpstr>North American versus European distribution layouts</vt:lpstr>
      <vt:lpstr>North American versus European distribution layouts</vt:lpstr>
      <vt:lpstr>Control and communication hierarchy</vt:lpstr>
      <vt:lpstr>Electricity rate structure</vt:lpstr>
      <vt:lpstr>Electricity rate structure</vt:lpstr>
      <vt:lpstr>Electricity rate structure</vt:lpstr>
      <vt:lpstr>Electricity rate structure</vt:lpstr>
      <vt:lpstr>Electric meters</vt:lpstr>
      <vt:lpstr>Smart distribution grids</vt:lpstr>
      <vt:lpstr>Smart distribution grids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Thomasson</dc:creator>
  <cp:lastModifiedBy>Wang, Zhaoyu [E CPE]</cp:lastModifiedBy>
  <cp:revision>692</cp:revision>
  <dcterms:created xsi:type="dcterms:W3CDTF">2016-12-19T18:40:45Z</dcterms:created>
  <dcterms:modified xsi:type="dcterms:W3CDTF">2023-10-01T14:27:52Z</dcterms:modified>
</cp:coreProperties>
</file>